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7" r:id="rId1"/>
  </p:sldMasterIdLst>
  <p:notesMasterIdLst>
    <p:notesMasterId r:id="rId42"/>
  </p:notesMasterIdLst>
  <p:sldIdLst>
    <p:sldId id="333" r:id="rId2"/>
    <p:sldId id="386" r:id="rId3"/>
    <p:sldId id="387" r:id="rId4"/>
    <p:sldId id="331" r:id="rId5"/>
    <p:sldId id="362" r:id="rId6"/>
    <p:sldId id="343" r:id="rId7"/>
    <p:sldId id="364" r:id="rId8"/>
    <p:sldId id="363" r:id="rId9"/>
    <p:sldId id="369" r:id="rId10"/>
    <p:sldId id="353" r:id="rId11"/>
    <p:sldId id="349" r:id="rId12"/>
    <p:sldId id="361" r:id="rId13"/>
    <p:sldId id="365" r:id="rId14"/>
    <p:sldId id="366" r:id="rId15"/>
    <p:sldId id="367" r:id="rId16"/>
    <p:sldId id="346" r:id="rId17"/>
    <p:sldId id="354" r:id="rId18"/>
    <p:sldId id="370" r:id="rId19"/>
    <p:sldId id="352" r:id="rId20"/>
    <p:sldId id="383" r:id="rId21"/>
    <p:sldId id="384" r:id="rId22"/>
    <p:sldId id="356" r:id="rId23"/>
    <p:sldId id="379" r:id="rId24"/>
    <p:sldId id="372" r:id="rId25"/>
    <p:sldId id="373" r:id="rId26"/>
    <p:sldId id="374" r:id="rId27"/>
    <p:sldId id="375" r:id="rId28"/>
    <p:sldId id="376" r:id="rId29"/>
    <p:sldId id="358" r:id="rId30"/>
    <p:sldId id="378" r:id="rId31"/>
    <p:sldId id="380" r:id="rId32"/>
    <p:sldId id="381" r:id="rId33"/>
    <p:sldId id="382" r:id="rId34"/>
    <p:sldId id="355" r:id="rId35"/>
    <p:sldId id="351" r:id="rId36"/>
    <p:sldId id="385" r:id="rId37"/>
    <p:sldId id="340" r:id="rId38"/>
    <p:sldId id="330" r:id="rId39"/>
    <p:sldId id="388" r:id="rId40"/>
    <p:sldId id="389" r:id="rId41"/>
  </p:sldIdLst>
  <p:sldSz cx="9144000" cy="5715000" type="screen16x10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55FFF1"/>
    <a:srgbClr val="FD7E3C"/>
    <a:srgbClr val="4B4B4B"/>
    <a:srgbClr val="FFF34C"/>
    <a:srgbClr val="FFFF66"/>
    <a:srgbClr val="38B0DE"/>
    <a:srgbClr val="3CDD9D"/>
    <a:srgbClr val="B46CCC"/>
    <a:srgbClr val="E06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84423" autoAdjust="0"/>
  </p:normalViewPr>
  <p:slideViewPr>
    <p:cSldViewPr snapToGrid="0" snapToObjects="1">
      <p:cViewPr varScale="1">
        <p:scale>
          <a:sx n="167" d="100"/>
          <a:sy n="167" d="100"/>
        </p:scale>
        <p:origin x="336" y="13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7424D-CCD2-BC45-AE38-86ECEF02F170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692150"/>
            <a:ext cx="55403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7850"/>
            <a:ext cx="5559425" cy="4156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93E51-B383-BB42-BF82-87E96FCBF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7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may argue, but open source infers collaborative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20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all have our talents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84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GUI is okay, I won’t tell the hard-core hackers</a:t>
            </a:r>
          </a:p>
          <a:p>
            <a:r>
              <a:rPr lang="en-US" baseline="0" dirty="0" smtClean="0"/>
              <a:t>GUIs –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GUI, </a:t>
            </a:r>
            <a:r>
              <a:rPr lang="en-US" baseline="0" dirty="0" err="1" smtClean="0"/>
              <a:t>SourceTree</a:t>
            </a:r>
            <a:r>
              <a:rPr lang="en-US" baseline="0" dirty="0" smtClean="0"/>
              <a:t>, GitHub Desktop, </a:t>
            </a:r>
            <a:r>
              <a:rPr lang="en-US" baseline="0" dirty="0" err="1" smtClean="0"/>
              <a:t>SmartGit</a:t>
            </a:r>
            <a:r>
              <a:rPr lang="en-US" baseline="0" dirty="0" smtClean="0"/>
              <a:t>, built into most editors</a:t>
            </a:r>
          </a:p>
          <a:p>
            <a:r>
              <a:rPr lang="en-US" baseline="0" dirty="0" smtClean="0"/>
              <a:t>Editors – Code, Atom, Sublime, Notepad++</a:t>
            </a:r>
          </a:p>
          <a:p>
            <a:r>
              <a:rPr lang="en-US" baseline="0" dirty="0" smtClean="0"/>
              <a:t>IDE – VS, </a:t>
            </a:r>
            <a:r>
              <a:rPr lang="en-US" baseline="0" dirty="0" err="1" smtClean="0"/>
              <a:t>JetBrains</a:t>
            </a:r>
            <a:r>
              <a:rPr lang="en-US" baseline="0" dirty="0" smtClean="0"/>
              <a:t> line, etc.</a:t>
            </a:r>
          </a:p>
          <a:p>
            <a:r>
              <a:rPr lang="en-US" baseline="0" dirty="0" smtClean="0"/>
              <a:t>Time – small or large change, need to carve out the time</a:t>
            </a:r>
          </a:p>
          <a:p>
            <a:r>
              <a:rPr lang="en-US" baseline="0" dirty="0" smtClean="0"/>
              <a:t>Can be frustrating if not prepared for follow-through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45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09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77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 smtClean="0"/>
              <a:t>vs. </a:t>
            </a:r>
            <a:r>
              <a:rPr lang="en-US" dirty="0" smtClean="0"/>
              <a:t>remote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2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9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1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2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55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commercial potential in open source</a:t>
            </a:r>
          </a:p>
          <a:p>
            <a:r>
              <a:rPr lang="en-US" dirty="0" smtClean="0"/>
              <a:t>Service</a:t>
            </a:r>
            <a:r>
              <a:rPr lang="en-US" baseline="0" dirty="0" smtClean="0"/>
              <a:t> contracts, different usage, added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06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52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13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55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5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Came before: </a:t>
            </a:r>
            <a:r>
              <a:rPr lang="en-US" dirty="0" err="1" smtClean="0"/>
              <a:t>Sourceforge</a:t>
            </a:r>
            <a:r>
              <a:rPr lang="en-US" dirty="0" smtClean="0"/>
              <a:t>,</a:t>
            </a:r>
            <a:r>
              <a:rPr lang="en-US" baseline="0" dirty="0" smtClean="0"/>
              <a:t> Google Code, </a:t>
            </a:r>
            <a:r>
              <a:rPr lang="en-US" baseline="0" dirty="0" err="1" smtClean="0"/>
              <a:t>Assembla</a:t>
            </a:r>
            <a:endParaRPr lang="en-US" baseline="0" dirty="0" smtClean="0"/>
          </a:p>
          <a:p>
            <a:r>
              <a:rPr lang="en-US" baseline="0" dirty="0" smtClean="0"/>
              <a:t>Currently: </a:t>
            </a:r>
            <a:r>
              <a:rPr lang="en-US" baseline="0" dirty="0" err="1" smtClean="0"/>
              <a:t>BitBucket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GitLab</a:t>
            </a:r>
            <a:endParaRPr lang="en-US" baseline="0" dirty="0" smtClean="0"/>
          </a:p>
          <a:p>
            <a:r>
              <a:rPr lang="en-US" baseline="0" dirty="0" smtClean="0"/>
              <a:t>More will come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2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SVN, Mercurial</a:t>
            </a:r>
          </a:p>
          <a:p>
            <a:r>
              <a:rPr lang="en-US" dirty="0" smtClean="0"/>
              <a:t>Some</a:t>
            </a:r>
            <a:r>
              <a:rPr lang="en-US" baseline="0" dirty="0" smtClean="0"/>
              <a:t> other tech will come in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1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could be a whole talk in and of itself</a:t>
            </a:r>
          </a:p>
          <a:p>
            <a:r>
              <a:rPr lang="en-US" dirty="0" smtClean="0"/>
              <a:t>Linux became</a:t>
            </a:r>
            <a:r>
              <a:rPr lang="en-US" baseline="0" dirty="0" smtClean="0"/>
              <a:t> the most popular UNIX partly because of more permissive open source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8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0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motivation</a:t>
            </a:r>
            <a:r>
              <a:rPr lang="en-US" baseline="0" dirty="0" smtClean="0"/>
              <a:t> is better than any other</a:t>
            </a:r>
          </a:p>
          <a:p>
            <a:r>
              <a:rPr lang="en-US" baseline="0" dirty="0" smtClean="0"/>
              <a:t>Okay to be in it for the money</a:t>
            </a:r>
          </a:p>
          <a:p>
            <a:r>
              <a:rPr lang="en-US" baseline="0" dirty="0" smtClean="0"/>
              <a:t>If you don’t understand your motivation or are doing it for external reasons, will burn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3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Imposter syndrome</a:t>
            </a:r>
          </a:p>
          <a:p>
            <a:r>
              <a:rPr lang="en-US" dirty="0" smtClean="0"/>
              <a:t>You’re spending your Saturday at a code camp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7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 you are</a:t>
            </a:r>
          </a:p>
          <a:p>
            <a:r>
              <a:rPr lang="en-US" dirty="0" smtClean="0"/>
              <a:t>Not</a:t>
            </a:r>
            <a:r>
              <a:rPr lang="en-US" baseline="0" dirty="0" smtClean="0"/>
              <a:t> expected to rewrite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 in a day</a:t>
            </a:r>
          </a:p>
          <a:p>
            <a:r>
              <a:rPr lang="en-US" baseline="0" dirty="0" smtClean="0"/>
              <a:t>Open source works due to lots of small contributions</a:t>
            </a:r>
          </a:p>
          <a:p>
            <a:r>
              <a:rPr lang="en-US" baseline="0" dirty="0" smtClean="0"/>
              <a:t>Lots of ways to apply your particular skill set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1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3204535"/>
            <a:ext cx="9144000" cy="251046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905506" y="5116205"/>
            <a:ext cx="714997" cy="171377"/>
          </a:xfrm>
        </p:spPr>
        <p:txBody>
          <a:bodyPr wrap="none" rIns="0" bIns="0" anchor="t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8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mm/</a:t>
            </a:r>
            <a:r>
              <a:rPr lang="en-US" dirty="0" err="1" smtClean="0"/>
              <a:t>dd</a:t>
            </a:r>
            <a:r>
              <a:rPr lang="en-US" dirty="0" smtClean="0"/>
              <a:t>/</a:t>
            </a:r>
            <a:r>
              <a:rPr lang="en-US" dirty="0" err="1" smtClean="0"/>
              <a:t>yy</a:t>
            </a:r>
            <a:endParaRPr lang="en-US" dirty="0" smtClean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523500" y="5092164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Name, Title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523499" y="4839938"/>
            <a:ext cx="2304209" cy="256416"/>
          </a:xfrm>
        </p:spPr>
        <p:txBody>
          <a:bodyPr wrap="none" lIns="0" bIns="0" anchor="ctr"/>
          <a:lstStyle>
            <a:lvl1pPr marL="0" indent="0" algn="l">
              <a:spcBef>
                <a:spcPts val="0"/>
              </a:spcBef>
              <a:buNone/>
              <a:defRPr sz="1400" b="0" i="0" baseline="0">
                <a:solidFill>
                  <a:schemeClr val="tx1">
                    <a:lumMod val="90000"/>
                    <a:lumOff val="10000"/>
                  </a:schemeClr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Presented by: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3499" y="5092164"/>
            <a:ext cx="2304208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204535"/>
            <a:ext cx="8097004" cy="103372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sz="4800" baseline="0"/>
            </a:lvl1pPr>
          </a:lstStyle>
          <a:p>
            <a:r>
              <a:rPr lang="en-US" dirty="0" smtClean="0"/>
              <a:t>Short title here.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4238256"/>
            <a:ext cx="8096782" cy="394070"/>
          </a:xfrm>
        </p:spPr>
        <p:txBody>
          <a:bodyPr lIns="0" rIns="91440"/>
          <a:lstStyle>
            <a:lvl1pPr marL="0" indent="0">
              <a:buNone/>
              <a:defRPr sz="18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Insert subtitle of the presentation here.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523498" y="423825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-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Bullets + image, right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9" y="1269999"/>
            <a:ext cx="5370890" cy="4010067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118677" y="1262615"/>
            <a:ext cx="2489200" cy="4010025"/>
          </a:xfrm>
        </p:spPr>
        <p:txBody>
          <a:bodyPr/>
          <a:lstStyle>
            <a:lvl1pPr>
              <a:spcBef>
                <a:spcPts val="1600"/>
              </a:spcBef>
              <a:defRPr sz="1200" baseline="0"/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0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Main point 1</a:t>
            </a:r>
          </a:p>
          <a:p>
            <a:pPr lvl="1"/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47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- Lef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Bullets + image, left,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3249613" y="1269999"/>
            <a:ext cx="5370890" cy="4010067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70000"/>
            <a:ext cx="2489200" cy="4010025"/>
          </a:xfrm>
        </p:spPr>
        <p:txBody>
          <a:bodyPr/>
          <a:lstStyle>
            <a:lvl1pPr>
              <a:spcBef>
                <a:spcPts val="1600"/>
              </a:spcBef>
              <a:buClr>
                <a:schemeClr val="bg1"/>
              </a:buClr>
              <a:defRPr sz="1200" baseline="0">
                <a:solidFill>
                  <a:schemeClr val="bg1"/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Tx/>
              <a:buFont typeface="Arial"/>
              <a:buChar char="–"/>
              <a:tabLst/>
              <a:defRPr sz="1000" baseline="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Main point 1</a:t>
            </a:r>
          </a:p>
          <a:p>
            <a:pPr lvl="1"/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- righ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Bullets + image, right,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9" y="1269999"/>
            <a:ext cx="5370890" cy="4010067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131303" y="1262615"/>
            <a:ext cx="2489200" cy="4010025"/>
          </a:xfrm>
        </p:spPr>
        <p:txBody>
          <a:bodyPr/>
          <a:lstStyle>
            <a:lvl1pPr>
              <a:spcBef>
                <a:spcPts val="1600"/>
              </a:spcBef>
              <a:buClr>
                <a:schemeClr val="bg1"/>
              </a:buClr>
              <a:defRPr sz="1200" baseline="0">
                <a:solidFill>
                  <a:schemeClr val="bg1"/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Tx/>
              <a:buFont typeface="Arial"/>
              <a:buChar char="–"/>
              <a:tabLst/>
              <a:defRPr sz="1000" baseline="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Main point 1</a:t>
            </a:r>
          </a:p>
          <a:p>
            <a:pPr lvl="1"/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image -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Paragraph + image, right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8" y="1269999"/>
            <a:ext cx="6040507" cy="4010067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800544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/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image -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Paragraph + image, left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2579996" y="1269958"/>
            <a:ext cx="6040507" cy="4010067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/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63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Image - Lef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Paragraph + image, left,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2579996" y="1269999"/>
            <a:ext cx="6040507" cy="4010067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E9E9E9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8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Image - righ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Paragraph + image, right,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8" y="1269999"/>
            <a:ext cx="6040507" cy="4010067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E9E9E9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800544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1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4 images -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Paragraph + image, right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8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800544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/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5"/>
          <p:cNvSpPr>
            <a:spLocks noGrp="1"/>
          </p:cNvSpPr>
          <p:nvPr>
            <p:ph type="pic" sz="quarter" idx="43" hasCustomPrompt="1"/>
          </p:nvPr>
        </p:nvSpPr>
        <p:spPr>
          <a:xfrm>
            <a:off x="3558269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3558269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45" hasCustomPrompt="1"/>
          </p:nvPr>
        </p:nvSpPr>
        <p:spPr>
          <a:xfrm>
            <a:off x="523498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5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4 images -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Paragraph + image, left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/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2618801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3" hasCustomPrompt="1"/>
          </p:nvPr>
        </p:nvSpPr>
        <p:spPr>
          <a:xfrm>
            <a:off x="5653572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5653572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45" hasCustomPrompt="1"/>
          </p:nvPr>
        </p:nvSpPr>
        <p:spPr>
          <a:xfrm>
            <a:off x="2618801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4 Images - Lef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Paragraph + image, left,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2631427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3" hasCustomPrompt="1"/>
          </p:nvPr>
        </p:nvSpPr>
        <p:spPr>
          <a:xfrm>
            <a:off x="5666198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5666198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45" hasCustomPrompt="1"/>
          </p:nvPr>
        </p:nvSpPr>
        <p:spPr>
          <a:xfrm>
            <a:off x="2631427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4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nver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3204535"/>
            <a:ext cx="9144000" cy="2510465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905506" y="5116205"/>
            <a:ext cx="714997" cy="171377"/>
          </a:xfrm>
        </p:spPr>
        <p:txBody>
          <a:bodyPr wrap="none" rIns="0" bIns="0" anchor="t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8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mm/</a:t>
            </a:r>
            <a:r>
              <a:rPr lang="en-US" dirty="0" err="1" smtClean="0"/>
              <a:t>dd</a:t>
            </a:r>
            <a:r>
              <a:rPr lang="en-US" dirty="0" smtClean="0"/>
              <a:t>/</a:t>
            </a:r>
            <a:r>
              <a:rPr lang="en-US" dirty="0" err="1" smtClean="0"/>
              <a:t>yy</a:t>
            </a:r>
            <a:endParaRPr lang="en-US" dirty="0" smtClean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523500" y="5092164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Name, Title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523499" y="4839938"/>
            <a:ext cx="2304209" cy="256416"/>
          </a:xfrm>
        </p:spPr>
        <p:txBody>
          <a:bodyPr wrap="none" lIns="0" bIns="0" anchor="ctr"/>
          <a:lstStyle>
            <a:lvl1pPr marL="0" indent="0" algn="l">
              <a:spcBef>
                <a:spcPts val="0"/>
              </a:spcBef>
              <a:buNone/>
              <a:defRPr sz="1400" b="0" i="0" baseline="0">
                <a:solidFill>
                  <a:schemeClr val="bg1"/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Presented by: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3499" y="5092164"/>
            <a:ext cx="2304208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204535"/>
            <a:ext cx="8097004" cy="103372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Short title here.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4238256"/>
            <a:ext cx="8096782" cy="394070"/>
          </a:xfrm>
        </p:spPr>
        <p:txBody>
          <a:bodyPr lIns="0" rIns="91440"/>
          <a:lstStyle>
            <a:lvl1pPr marL="0" indent="0">
              <a:buNone/>
              <a:defRPr sz="18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Insert subtitle of the presentation here.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523498" y="423825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6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4 Images - righ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Paragraph + image, right,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800544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8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3" hasCustomPrompt="1"/>
          </p:nvPr>
        </p:nvSpPr>
        <p:spPr>
          <a:xfrm>
            <a:off x="3558269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3558269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45" hasCustomPrompt="1"/>
          </p:nvPr>
        </p:nvSpPr>
        <p:spPr>
          <a:xfrm>
            <a:off x="523498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ed lis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Ordered List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635660" y="1270000"/>
            <a:ext cx="3825225" cy="4010025"/>
          </a:xfrm>
        </p:spPr>
        <p:txBody>
          <a:bodyPr/>
          <a:lstStyle>
            <a:lvl1pPr marL="339725" indent="-339725">
              <a:spcBef>
                <a:spcPts val="1600"/>
              </a:spcBef>
              <a:buSzPct val="100000"/>
              <a:buFont typeface="+mj-lt"/>
              <a:buAutoNum type="arabicParenR"/>
              <a:tabLst/>
              <a:defRPr sz="2000" baseline="0"/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5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First item in the list</a:t>
            </a:r>
          </a:p>
          <a:p>
            <a:pPr lvl="1"/>
            <a:r>
              <a:rPr lang="en-US" dirty="0" smtClean="0"/>
              <a:t>And a sub-item if you need it</a:t>
            </a:r>
          </a:p>
          <a:p>
            <a:pPr lvl="0"/>
            <a:r>
              <a:rPr lang="en-US" dirty="0" smtClean="0"/>
              <a:t>Second item</a:t>
            </a:r>
          </a:p>
          <a:p>
            <a:pPr lvl="0"/>
            <a:r>
              <a:rPr lang="en-US" dirty="0" smtClean="0"/>
              <a:t>Third</a:t>
            </a:r>
          </a:p>
          <a:p>
            <a:pPr lvl="0"/>
            <a:endParaRPr lang="en-US" dirty="0" smtClean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99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ed list -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Ordered list,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635660" y="1270000"/>
            <a:ext cx="3825225" cy="4010025"/>
          </a:xfrm>
        </p:spPr>
        <p:txBody>
          <a:bodyPr/>
          <a:lstStyle>
            <a:lvl1pPr marL="339725" indent="-339725">
              <a:spcBef>
                <a:spcPts val="1600"/>
              </a:spcBef>
              <a:buClr>
                <a:schemeClr val="bg1">
                  <a:lumMod val="95000"/>
                </a:schemeClr>
              </a:buClr>
              <a:buSzPct val="100000"/>
              <a:buFont typeface="+mj-lt"/>
              <a:buAutoNum type="arabicParenR"/>
              <a:tabLst/>
              <a:defRPr sz="2000" baseline="0">
                <a:solidFill>
                  <a:srgbClr val="FFFFFF"/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10000"/>
                  <a:lumOff val="90000"/>
                </a:schemeClr>
              </a:buClr>
              <a:buSzTx/>
              <a:buFont typeface="Arial"/>
              <a:buChar char="–"/>
              <a:tabLst/>
              <a:defRPr sz="1050" baseline="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First item in the list</a:t>
            </a:r>
          </a:p>
          <a:p>
            <a:pPr lvl="1"/>
            <a:r>
              <a:rPr lang="en-US" dirty="0" smtClean="0"/>
              <a:t>And a sub-item if you need it</a:t>
            </a:r>
          </a:p>
          <a:p>
            <a:pPr lvl="0"/>
            <a:r>
              <a:rPr lang="en-US" dirty="0" smtClean="0"/>
              <a:t>Second item</a:t>
            </a:r>
          </a:p>
          <a:p>
            <a:pPr lvl="0"/>
            <a:r>
              <a:rPr lang="en-US" dirty="0" smtClean="0"/>
              <a:t>Third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222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Two columns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1809861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809861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4711011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11011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1809750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48" hasCustomPrompt="1"/>
          </p:nvPr>
        </p:nvSpPr>
        <p:spPr>
          <a:xfrm>
            <a:off x="4711011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9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Two columns,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1809861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809861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4711011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11011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1809750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48" hasCustomPrompt="1"/>
          </p:nvPr>
        </p:nvSpPr>
        <p:spPr>
          <a:xfrm>
            <a:off x="4711011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Three columns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986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23986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3263769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3263769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523875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48" hasCustomPrompt="1"/>
          </p:nvPr>
        </p:nvSpPr>
        <p:spPr>
          <a:xfrm>
            <a:off x="3263769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9" hasCustomPrompt="1"/>
          </p:nvPr>
        </p:nvSpPr>
        <p:spPr>
          <a:xfrm>
            <a:off x="5994697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5994697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51" hasCustomPrompt="1"/>
          </p:nvPr>
        </p:nvSpPr>
        <p:spPr>
          <a:xfrm>
            <a:off x="5994697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Three columns,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986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23986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46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3263769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3263769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523875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50" name="Text Placeholder 8"/>
          <p:cNvSpPr>
            <a:spLocks noGrp="1"/>
          </p:cNvSpPr>
          <p:nvPr>
            <p:ph type="body" sz="quarter" idx="48" hasCustomPrompt="1"/>
          </p:nvPr>
        </p:nvSpPr>
        <p:spPr>
          <a:xfrm>
            <a:off x="3263769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51" name="Picture Placeholder 5"/>
          <p:cNvSpPr>
            <a:spLocks noGrp="1"/>
          </p:cNvSpPr>
          <p:nvPr>
            <p:ph type="pic" sz="quarter" idx="49" hasCustomPrompt="1"/>
          </p:nvPr>
        </p:nvSpPr>
        <p:spPr>
          <a:xfrm>
            <a:off x="5994697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5994697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54" name="Text Placeholder 8"/>
          <p:cNvSpPr>
            <a:spLocks noGrp="1"/>
          </p:cNvSpPr>
          <p:nvPr>
            <p:ph type="body" sz="quarter" idx="51" hasCustomPrompt="1"/>
          </p:nvPr>
        </p:nvSpPr>
        <p:spPr>
          <a:xfrm>
            <a:off x="5994697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 an imag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826977"/>
            <a:ext cx="8097004" cy="4199089"/>
          </a:xfrm>
        </p:spPr>
        <p:txBody>
          <a:bodyPr/>
          <a:lstStyle>
            <a:lvl1pPr>
              <a:lnSpc>
                <a:spcPct val="80000"/>
              </a:lnSpc>
              <a:defRPr sz="8000" i="1" baseline="0"/>
            </a:lvl1pPr>
          </a:lstStyle>
          <a:p>
            <a:r>
              <a:rPr lang="en-US" dirty="0" smtClean="0"/>
              <a:t>Big text over an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826977"/>
            <a:ext cx="8097004" cy="4199089"/>
          </a:xfrm>
        </p:spPr>
        <p:txBody>
          <a:bodyPr/>
          <a:lstStyle>
            <a:lvl1pPr>
              <a:lnSpc>
                <a:spcPct val="80000"/>
              </a:lnSpc>
              <a:defRPr sz="8000"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Big text over an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Blank slide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28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537229" y="900814"/>
            <a:ext cx="6069542" cy="39133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059719" y="1358605"/>
            <a:ext cx="5028795" cy="2613838"/>
          </a:xfrm>
        </p:spPr>
        <p:txBody>
          <a:bodyPr anchor="ctr"/>
          <a:lstStyle>
            <a:lvl1pPr marL="0" indent="0">
              <a:spcBef>
                <a:spcPts val="1600"/>
              </a:spcBef>
              <a:buNone/>
              <a:defRPr sz="1800" b="0" i="1" baseline="0">
                <a:solidFill>
                  <a:schemeClr val="bg2"/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0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“Insert your quote here. It can be as long or as short as you want. It also works great when there’s a photo behind this as a background.”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055264" y="3972443"/>
            <a:ext cx="5033250" cy="347034"/>
          </a:xfrm>
        </p:spPr>
        <p:txBody>
          <a:bodyPr lIns="0" rIns="91440"/>
          <a:lstStyle>
            <a:lvl1pPr marL="0" indent="0" algn="r">
              <a:buNone/>
              <a:defRPr sz="1800" b="1" i="0" baseline="0">
                <a:solidFill>
                  <a:schemeClr val="tx1"/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~ Quote Author or source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55264" y="3972443"/>
            <a:ext cx="503325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4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Blank slide,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50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500" y="4592572"/>
            <a:ext cx="5228536" cy="43349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5228393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5228537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231232" y="4866950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Name, email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6231231" y="4592572"/>
            <a:ext cx="2304209" cy="256416"/>
          </a:xfrm>
        </p:spPr>
        <p:txBody>
          <a:bodyPr wrap="none" lIns="0" bIns="0" anchor="ctr"/>
          <a:lstStyle>
            <a:lvl1pPr marL="0" indent="0" algn="l">
              <a:spcBef>
                <a:spcPts val="0"/>
              </a:spcBef>
              <a:buNone/>
              <a:defRPr sz="1400" b="0" i="0" baseline="0">
                <a:solidFill>
                  <a:schemeClr val="tx1">
                    <a:lumMod val="90000"/>
                    <a:lumOff val="10000"/>
                  </a:schemeClr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Contact: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231231" y="4844798"/>
            <a:ext cx="2304208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231232" y="5083318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@social</a:t>
            </a:r>
          </a:p>
        </p:txBody>
      </p:sp>
    </p:spTree>
    <p:extLst>
      <p:ext uri="{BB962C8B-B14F-4D97-AF65-F5344CB8AC3E}">
        <p14:creationId xmlns:p14="http://schemas.microsoft.com/office/powerpoint/2010/main" val="9542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500" y="4592572"/>
            <a:ext cx="5228536" cy="433494"/>
          </a:xfrm>
        </p:spPr>
        <p:txBody>
          <a:bodyPr/>
          <a:lstStyle>
            <a:lvl1pPr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5228393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5228537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231232" y="4866950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Name, email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6231231" y="4592572"/>
            <a:ext cx="2304209" cy="256416"/>
          </a:xfrm>
        </p:spPr>
        <p:txBody>
          <a:bodyPr wrap="none" lIns="0" bIns="0" anchor="ctr"/>
          <a:lstStyle>
            <a:lvl1pPr marL="0" indent="0" algn="l">
              <a:spcBef>
                <a:spcPts val="0"/>
              </a:spcBef>
              <a:buNone/>
              <a:defRPr sz="1400" b="0" i="0" baseline="0">
                <a:solidFill>
                  <a:srgbClr val="FFFFFF"/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Contact: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231231" y="4844798"/>
            <a:ext cx="2304208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231232" y="5083318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@social</a:t>
            </a:r>
          </a:p>
        </p:txBody>
      </p:sp>
    </p:spTree>
    <p:extLst>
      <p:ext uri="{BB962C8B-B14F-4D97-AF65-F5344CB8AC3E}">
        <p14:creationId xmlns:p14="http://schemas.microsoft.com/office/powerpoint/2010/main" val="137256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4D6E0BA-2AC1-1148-98D4-89E79A15B750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55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4D6E0BA-2AC1-1148-98D4-89E79A15B750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81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537229" y="900814"/>
            <a:ext cx="6069542" cy="3913372"/>
          </a:xfrm>
          <a:prstGeom prst="rect">
            <a:avLst/>
          </a:prstGeom>
          <a:solidFill>
            <a:srgbClr val="2C2C2C">
              <a:alpha val="94000"/>
            </a:srgb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059719" y="1358605"/>
            <a:ext cx="5028795" cy="2613838"/>
          </a:xfrm>
        </p:spPr>
        <p:txBody>
          <a:bodyPr anchor="ctr"/>
          <a:lstStyle>
            <a:lvl1pPr marL="0" indent="0">
              <a:spcBef>
                <a:spcPts val="1600"/>
              </a:spcBef>
              <a:buNone/>
              <a:defRPr sz="1800" b="0" i="1" baseline="0">
                <a:solidFill>
                  <a:schemeClr val="bg1">
                    <a:lumMod val="95000"/>
                  </a:schemeClr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0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“Insert your quote here. It can be as long or as short as you want. It also works great when there’s a photo behind this as a background.”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055264" y="3972443"/>
            <a:ext cx="5033250" cy="347034"/>
          </a:xfrm>
        </p:spPr>
        <p:txBody>
          <a:bodyPr lIns="0" rIns="91440"/>
          <a:lstStyle>
            <a:lvl1pPr marL="0" indent="0" algn="r">
              <a:buNone/>
              <a:defRPr sz="1800" b="1" i="0" baseline="0">
                <a:solidFill>
                  <a:schemeClr val="bg1"/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~ Quote Author or source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55264" y="3972443"/>
            <a:ext cx="503325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9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4592572"/>
            <a:ext cx="8097004" cy="43349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lang="en-US" dirty="0" smtClean="0"/>
              <a:t>Section title with photograph.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8096782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Section 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, 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4592572"/>
            <a:ext cx="8097004" cy="433494"/>
          </a:xfrm>
        </p:spPr>
        <p:txBody>
          <a:bodyPr/>
          <a:lstStyle>
            <a:lvl1pPr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Section title with photograph.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8096782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Section 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0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4592572"/>
            <a:ext cx="8097004" cy="43349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lang="en-US" dirty="0" smtClean="0"/>
              <a:t>Section title with block shape.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8096782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Section 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1"/>
            <a:ext cx="9144000" cy="4133006"/>
          </a:xfrm>
          <a:prstGeom prst="rect">
            <a:avLst/>
          </a:prstGeom>
          <a:solidFill>
            <a:schemeClr val="tx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6730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hape, 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4592572"/>
            <a:ext cx="8097004" cy="433494"/>
          </a:xfrm>
        </p:spPr>
        <p:txBody>
          <a:bodyPr/>
          <a:lstStyle>
            <a:lvl1pPr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Section title with block shape.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8096782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Section 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1"/>
            <a:ext cx="9144000" cy="413300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20154" y="4751958"/>
            <a:ext cx="137226" cy="137226"/>
          </a:xfrm>
          <a:prstGeom prst="rect">
            <a:avLst/>
          </a:prstGeom>
          <a:solidFill>
            <a:srgbClr val="2C2C2C">
              <a:alpha val="8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6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-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Bullets + image, left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3249613" y="1269999"/>
            <a:ext cx="5370890" cy="4010067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70000"/>
            <a:ext cx="2489200" cy="4010025"/>
          </a:xfrm>
        </p:spPr>
        <p:txBody>
          <a:bodyPr/>
          <a:lstStyle>
            <a:lvl1pPr>
              <a:spcBef>
                <a:spcPts val="1600"/>
              </a:spcBef>
              <a:defRPr sz="1200" baseline="0"/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0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Main point 1</a:t>
            </a:r>
          </a:p>
          <a:p>
            <a:pPr lvl="1"/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 smtClean="0"/>
              <a:t>This is all caps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497" y="1270000"/>
            <a:ext cx="2629415" cy="3913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 smtClean="0"/>
              <a:t>This line is sentence case</a:t>
            </a:r>
          </a:p>
          <a:p>
            <a:pPr lvl="1"/>
            <a:r>
              <a:rPr lang="en-US" dirty="0" smtClean="0"/>
              <a:t>So is this line</a:t>
            </a:r>
          </a:p>
        </p:txBody>
      </p:sp>
    </p:spTree>
    <p:extLst>
      <p:ext uri="{BB962C8B-B14F-4D97-AF65-F5344CB8AC3E}">
        <p14:creationId xmlns:p14="http://schemas.microsoft.com/office/powerpoint/2010/main" val="179783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848" r:id="rId2"/>
    <p:sldLayoutId id="2147483956" r:id="rId3"/>
    <p:sldLayoutId id="2147483957" r:id="rId4"/>
    <p:sldLayoutId id="2147483951" r:id="rId5"/>
    <p:sldLayoutId id="2147483953" r:id="rId6"/>
    <p:sldLayoutId id="2147483952" r:id="rId7"/>
    <p:sldLayoutId id="2147483954" r:id="rId8"/>
    <p:sldLayoutId id="2147483898" r:id="rId9"/>
    <p:sldLayoutId id="2147483943" r:id="rId10"/>
    <p:sldLayoutId id="2147483946" r:id="rId11"/>
    <p:sldLayoutId id="2147483948" r:id="rId12"/>
    <p:sldLayoutId id="2147483944" r:id="rId13"/>
    <p:sldLayoutId id="2147483945" r:id="rId14"/>
    <p:sldLayoutId id="2147483950" r:id="rId15"/>
    <p:sldLayoutId id="2147483949" r:id="rId16"/>
    <p:sldLayoutId id="2147483958" r:id="rId17"/>
    <p:sldLayoutId id="2147483959" r:id="rId18"/>
    <p:sldLayoutId id="2147483960" r:id="rId19"/>
    <p:sldLayoutId id="2147483961" r:id="rId20"/>
    <p:sldLayoutId id="2147483962" r:id="rId21"/>
    <p:sldLayoutId id="2147483964" r:id="rId22"/>
    <p:sldLayoutId id="2147483965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  <p:sldLayoutId id="2147483973" r:id="rId30"/>
    <p:sldLayoutId id="2147483974" r:id="rId31"/>
    <p:sldLayoutId id="2147483976" r:id="rId32"/>
    <p:sldLayoutId id="2147483977" r:id="rId33"/>
    <p:sldLayoutId id="214748397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 spc="0">
          <a:solidFill>
            <a:schemeClr val="tx1">
              <a:lumMod val="90000"/>
              <a:lumOff val="10000"/>
            </a:schemeClr>
          </a:solidFill>
          <a:latin typeface="Serif72 Beta Bk"/>
          <a:ea typeface="+mj-ea"/>
          <a:cs typeface="Serif72 Beta Bk"/>
        </a:defRPr>
      </a:lvl1pPr>
    </p:titleStyle>
    <p:bodyStyle>
      <a:lvl1pPr marL="169863" indent="-169863" algn="l" defTabSz="457200" rtl="0" eaLnBrk="1" latinLnBrk="0" hangingPunct="1">
        <a:spcBef>
          <a:spcPts val="1400"/>
        </a:spcBef>
        <a:buClr>
          <a:schemeClr val="tx1">
            <a:lumMod val="90000"/>
            <a:lumOff val="10000"/>
          </a:schemeClr>
        </a:buClr>
        <a:buSzPct val="130000"/>
        <a:buFont typeface="Arial"/>
        <a:buChar char="•"/>
        <a:defRPr sz="1400" b="1" i="0" kern="1200" baseline="0">
          <a:solidFill>
            <a:schemeClr val="tx1">
              <a:lumMod val="90000"/>
              <a:lumOff val="10000"/>
            </a:schemeClr>
          </a:solidFill>
          <a:latin typeface="Serif12 Beta Rg"/>
          <a:ea typeface="+mn-ea"/>
          <a:cs typeface="Serif12 Beta Rg"/>
        </a:defRPr>
      </a:lvl1pPr>
      <a:lvl2pPr marL="285750" indent="-115888" algn="l" defTabSz="457200" rtl="0" eaLnBrk="1" latinLnBrk="0" hangingPunct="1">
        <a:spcBef>
          <a:spcPts val="300"/>
        </a:spcBef>
        <a:buClr>
          <a:schemeClr val="tx1">
            <a:lumMod val="75000"/>
            <a:lumOff val="25000"/>
          </a:schemeClr>
        </a:buClr>
        <a:buFont typeface="Arial"/>
        <a:buChar char="–"/>
        <a:tabLst/>
        <a:defRPr sz="1050" kern="1200" baseline="0">
          <a:solidFill>
            <a:schemeClr val="tx1">
              <a:lumMod val="75000"/>
              <a:lumOff val="25000"/>
            </a:schemeClr>
          </a:solidFill>
          <a:latin typeface="Serif12 Beta Rg"/>
          <a:ea typeface="+mn-ea"/>
          <a:cs typeface="Serif12 Beta Rg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up-for-grabs.net/" TargetMode="External"/><Relationship Id="rId2" Type="http://schemas.openxmlformats.org/officeDocument/2006/relationships/hyperlink" Target="http://www.firsttimersonly.com/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gelog.com/weekly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twit.tv/shows/floss-weekl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hangelog.com/" TargetMode="External"/><Relationship Id="rId5" Type="http://schemas.openxmlformats.org/officeDocument/2006/relationships/hyperlink" Target="https://devspace.io/" TargetMode="External"/><Relationship Id="rId4" Type="http://schemas.openxmlformats.org/officeDocument/2006/relationships/hyperlink" Target="https://getdeckhub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annalehman/4341277184" TargetMode="External"/><Relationship Id="rId2" Type="http://schemas.openxmlformats.org/officeDocument/2006/relationships/hyperlink" Target="https://www.flickr.com/photos/124963567@N02/14334518830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flickr.com/photos/ericrobinson/6863438497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5400000">
            <a:off x="693545" y="-1660727"/>
            <a:ext cx="8420247" cy="9807334"/>
          </a:xfrm>
          <a:custGeom>
            <a:avLst/>
            <a:gdLst>
              <a:gd name="T0" fmla="*/ 1529 w 3015"/>
              <a:gd name="T1" fmla="*/ 11 h 3511"/>
              <a:gd name="T2" fmla="*/ 2070 w 3015"/>
              <a:gd name="T3" fmla="*/ 714 h 3511"/>
              <a:gd name="T4" fmla="*/ 2071 w 3015"/>
              <a:gd name="T5" fmla="*/ 729 h 3511"/>
              <a:gd name="T6" fmla="*/ 2057 w 3015"/>
              <a:gd name="T7" fmla="*/ 748 h 3511"/>
              <a:gd name="T8" fmla="*/ 1678 w 3015"/>
              <a:gd name="T9" fmla="*/ 609 h 3511"/>
              <a:gd name="T10" fmla="*/ 1676 w 3015"/>
              <a:gd name="T11" fmla="*/ 1437 h 3511"/>
              <a:gd name="T12" fmla="*/ 1752 w 3015"/>
              <a:gd name="T13" fmla="*/ 1861 h 3511"/>
              <a:gd name="T14" fmla="*/ 1919 w 3015"/>
              <a:gd name="T15" fmla="*/ 1735 h 3511"/>
              <a:gd name="T16" fmla="*/ 2044 w 3015"/>
              <a:gd name="T17" fmla="*/ 1633 h 3511"/>
              <a:gd name="T18" fmla="*/ 2152 w 3015"/>
              <a:gd name="T19" fmla="*/ 1523 h 3511"/>
              <a:gd name="T20" fmla="*/ 2232 w 3015"/>
              <a:gd name="T21" fmla="*/ 1401 h 3511"/>
              <a:gd name="T22" fmla="*/ 2277 w 3015"/>
              <a:gd name="T23" fmla="*/ 1262 h 3511"/>
              <a:gd name="T24" fmla="*/ 1901 w 3015"/>
              <a:gd name="T25" fmla="*/ 1399 h 3511"/>
              <a:gd name="T26" fmla="*/ 1887 w 3015"/>
              <a:gd name="T27" fmla="*/ 1368 h 3511"/>
              <a:gd name="T28" fmla="*/ 2437 w 3015"/>
              <a:gd name="T29" fmla="*/ 655 h 3511"/>
              <a:gd name="T30" fmla="*/ 2473 w 3015"/>
              <a:gd name="T31" fmla="*/ 662 h 3511"/>
              <a:gd name="T32" fmla="*/ 3015 w 3015"/>
              <a:gd name="T33" fmla="*/ 1374 h 3511"/>
              <a:gd name="T34" fmla="*/ 3012 w 3015"/>
              <a:gd name="T35" fmla="*/ 1387 h 3511"/>
              <a:gd name="T36" fmla="*/ 2988 w 3015"/>
              <a:gd name="T37" fmla="*/ 1402 h 3511"/>
              <a:gd name="T38" fmla="*/ 2613 w 3015"/>
              <a:gd name="T39" fmla="*/ 1261 h 3511"/>
              <a:gd name="T40" fmla="*/ 2575 w 3015"/>
              <a:gd name="T41" fmla="*/ 1447 h 3511"/>
              <a:gd name="T42" fmla="*/ 2502 w 3015"/>
              <a:gd name="T43" fmla="*/ 1607 h 3511"/>
              <a:gd name="T44" fmla="*/ 2402 w 3015"/>
              <a:gd name="T45" fmla="*/ 1745 h 3511"/>
              <a:gd name="T46" fmla="*/ 2283 w 3015"/>
              <a:gd name="T47" fmla="*/ 1866 h 3511"/>
              <a:gd name="T48" fmla="*/ 2156 w 3015"/>
              <a:gd name="T49" fmla="*/ 1973 h 3511"/>
              <a:gd name="T50" fmla="*/ 2030 w 3015"/>
              <a:gd name="T51" fmla="*/ 2070 h 3511"/>
              <a:gd name="T52" fmla="*/ 1869 w 3015"/>
              <a:gd name="T53" fmla="*/ 2194 h 3511"/>
              <a:gd name="T54" fmla="*/ 1753 w 3015"/>
              <a:gd name="T55" fmla="*/ 2305 h 3511"/>
              <a:gd name="T56" fmla="*/ 1688 w 3015"/>
              <a:gd name="T57" fmla="*/ 2414 h 3511"/>
              <a:gd name="T58" fmla="*/ 1674 w 3015"/>
              <a:gd name="T59" fmla="*/ 2490 h 3511"/>
              <a:gd name="T60" fmla="*/ 1675 w 3015"/>
              <a:gd name="T61" fmla="*/ 3141 h 3511"/>
              <a:gd name="T62" fmla="*/ 1340 w 3015"/>
              <a:gd name="T63" fmla="*/ 3511 h 3511"/>
              <a:gd name="T64" fmla="*/ 1330 w 3015"/>
              <a:gd name="T65" fmla="*/ 3041 h 3511"/>
              <a:gd name="T66" fmla="*/ 1282 w 3015"/>
              <a:gd name="T67" fmla="*/ 2909 h 3511"/>
              <a:gd name="T68" fmla="*/ 1200 w 3015"/>
              <a:gd name="T69" fmla="*/ 2792 h 3511"/>
              <a:gd name="T70" fmla="*/ 1095 w 3015"/>
              <a:gd name="T71" fmla="*/ 2687 h 3511"/>
              <a:gd name="T72" fmla="*/ 973 w 3015"/>
              <a:gd name="T73" fmla="*/ 2589 h 3511"/>
              <a:gd name="T74" fmla="*/ 846 w 3015"/>
              <a:gd name="T75" fmla="*/ 2494 h 3511"/>
              <a:gd name="T76" fmla="*/ 726 w 3015"/>
              <a:gd name="T77" fmla="*/ 2400 h 3511"/>
              <a:gd name="T78" fmla="*/ 612 w 3015"/>
              <a:gd name="T79" fmla="*/ 2297 h 3511"/>
              <a:gd name="T80" fmla="*/ 514 w 3015"/>
              <a:gd name="T81" fmla="*/ 2182 h 3511"/>
              <a:gd name="T82" fmla="*/ 440 w 3015"/>
              <a:gd name="T83" fmla="*/ 2052 h 3511"/>
              <a:gd name="T84" fmla="*/ 402 w 3015"/>
              <a:gd name="T85" fmla="*/ 1904 h 3511"/>
              <a:gd name="T86" fmla="*/ 39 w 3015"/>
              <a:gd name="T87" fmla="*/ 1990 h 3511"/>
              <a:gd name="T88" fmla="*/ 5 w 3015"/>
              <a:gd name="T89" fmla="*/ 1980 h 3511"/>
              <a:gd name="T90" fmla="*/ 5 w 3015"/>
              <a:gd name="T91" fmla="*/ 1946 h 3511"/>
              <a:gd name="T92" fmla="*/ 556 w 3015"/>
              <a:gd name="T93" fmla="*/ 1242 h 3511"/>
              <a:gd name="T94" fmla="*/ 581 w 3015"/>
              <a:gd name="T95" fmla="*/ 1245 h 3511"/>
              <a:gd name="T96" fmla="*/ 1126 w 3015"/>
              <a:gd name="T97" fmla="*/ 1952 h 3511"/>
              <a:gd name="T98" fmla="*/ 1129 w 3015"/>
              <a:gd name="T99" fmla="*/ 1969 h 3511"/>
              <a:gd name="T100" fmla="*/ 1114 w 3015"/>
              <a:gd name="T101" fmla="*/ 1989 h 3511"/>
              <a:gd name="T102" fmla="*/ 735 w 3015"/>
              <a:gd name="T103" fmla="*/ 1850 h 3511"/>
              <a:gd name="T104" fmla="*/ 748 w 3015"/>
              <a:gd name="T105" fmla="*/ 1924 h 3511"/>
              <a:gd name="T106" fmla="*/ 816 w 3015"/>
              <a:gd name="T107" fmla="*/ 2029 h 3511"/>
              <a:gd name="T108" fmla="*/ 931 w 3015"/>
              <a:gd name="T109" fmla="*/ 2137 h 3511"/>
              <a:gd name="T110" fmla="*/ 1087 w 3015"/>
              <a:gd name="T111" fmla="*/ 2258 h 3511"/>
              <a:gd name="T112" fmla="*/ 1277 w 3015"/>
              <a:gd name="T113" fmla="*/ 2405 h 3511"/>
              <a:gd name="T114" fmla="*/ 1338 w 3015"/>
              <a:gd name="T115" fmla="*/ 1437 h 3511"/>
              <a:gd name="T116" fmla="*/ 1336 w 3015"/>
              <a:gd name="T117" fmla="*/ 609 h 3511"/>
              <a:gd name="T118" fmla="*/ 958 w 3015"/>
              <a:gd name="T119" fmla="*/ 748 h 3511"/>
              <a:gd name="T120" fmla="*/ 944 w 3015"/>
              <a:gd name="T121" fmla="*/ 716 h 3511"/>
              <a:gd name="T122" fmla="*/ 1491 w 3015"/>
              <a:gd name="T123" fmla="*/ 5 h 3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15" h="3511">
                <a:moveTo>
                  <a:pt x="1508" y="0"/>
                </a:moveTo>
                <a:lnTo>
                  <a:pt x="1520" y="2"/>
                </a:lnTo>
                <a:lnTo>
                  <a:pt x="1529" y="11"/>
                </a:lnTo>
                <a:lnTo>
                  <a:pt x="2066" y="706"/>
                </a:lnTo>
                <a:lnTo>
                  <a:pt x="2068" y="710"/>
                </a:lnTo>
                <a:lnTo>
                  <a:pt x="2070" y="714"/>
                </a:lnTo>
                <a:lnTo>
                  <a:pt x="2071" y="719"/>
                </a:lnTo>
                <a:lnTo>
                  <a:pt x="2071" y="723"/>
                </a:lnTo>
                <a:lnTo>
                  <a:pt x="2071" y="729"/>
                </a:lnTo>
                <a:lnTo>
                  <a:pt x="2069" y="735"/>
                </a:lnTo>
                <a:lnTo>
                  <a:pt x="2066" y="740"/>
                </a:lnTo>
                <a:lnTo>
                  <a:pt x="2057" y="748"/>
                </a:lnTo>
                <a:lnTo>
                  <a:pt x="2045" y="751"/>
                </a:lnTo>
                <a:lnTo>
                  <a:pt x="2033" y="749"/>
                </a:lnTo>
                <a:lnTo>
                  <a:pt x="1678" y="609"/>
                </a:lnTo>
                <a:lnTo>
                  <a:pt x="1678" y="1428"/>
                </a:lnTo>
                <a:lnTo>
                  <a:pt x="1677" y="1433"/>
                </a:lnTo>
                <a:lnTo>
                  <a:pt x="1676" y="1437"/>
                </a:lnTo>
                <a:lnTo>
                  <a:pt x="1674" y="1441"/>
                </a:lnTo>
                <a:lnTo>
                  <a:pt x="1674" y="1923"/>
                </a:lnTo>
                <a:lnTo>
                  <a:pt x="1752" y="1861"/>
                </a:lnTo>
                <a:lnTo>
                  <a:pt x="1829" y="1803"/>
                </a:lnTo>
                <a:lnTo>
                  <a:pt x="1875" y="1769"/>
                </a:lnTo>
                <a:lnTo>
                  <a:pt x="1919" y="1735"/>
                </a:lnTo>
                <a:lnTo>
                  <a:pt x="1962" y="1702"/>
                </a:lnTo>
                <a:lnTo>
                  <a:pt x="2004" y="1667"/>
                </a:lnTo>
                <a:lnTo>
                  <a:pt x="2044" y="1633"/>
                </a:lnTo>
                <a:lnTo>
                  <a:pt x="2082" y="1597"/>
                </a:lnTo>
                <a:lnTo>
                  <a:pt x="2118" y="1561"/>
                </a:lnTo>
                <a:lnTo>
                  <a:pt x="2152" y="1523"/>
                </a:lnTo>
                <a:lnTo>
                  <a:pt x="2182" y="1485"/>
                </a:lnTo>
                <a:lnTo>
                  <a:pt x="2209" y="1444"/>
                </a:lnTo>
                <a:lnTo>
                  <a:pt x="2232" y="1401"/>
                </a:lnTo>
                <a:lnTo>
                  <a:pt x="2252" y="1358"/>
                </a:lnTo>
                <a:lnTo>
                  <a:pt x="2267" y="1311"/>
                </a:lnTo>
                <a:lnTo>
                  <a:pt x="2277" y="1262"/>
                </a:lnTo>
                <a:lnTo>
                  <a:pt x="1925" y="1401"/>
                </a:lnTo>
                <a:lnTo>
                  <a:pt x="1913" y="1402"/>
                </a:lnTo>
                <a:lnTo>
                  <a:pt x="1901" y="1399"/>
                </a:lnTo>
                <a:lnTo>
                  <a:pt x="1891" y="1391"/>
                </a:lnTo>
                <a:lnTo>
                  <a:pt x="1886" y="1381"/>
                </a:lnTo>
                <a:lnTo>
                  <a:pt x="1887" y="1368"/>
                </a:lnTo>
                <a:lnTo>
                  <a:pt x="1891" y="1357"/>
                </a:lnTo>
                <a:lnTo>
                  <a:pt x="2428" y="662"/>
                </a:lnTo>
                <a:lnTo>
                  <a:pt x="2437" y="655"/>
                </a:lnTo>
                <a:lnTo>
                  <a:pt x="2450" y="652"/>
                </a:lnTo>
                <a:lnTo>
                  <a:pt x="2462" y="655"/>
                </a:lnTo>
                <a:lnTo>
                  <a:pt x="2473" y="662"/>
                </a:lnTo>
                <a:lnTo>
                  <a:pt x="3009" y="1357"/>
                </a:lnTo>
                <a:lnTo>
                  <a:pt x="3013" y="1366"/>
                </a:lnTo>
                <a:lnTo>
                  <a:pt x="3015" y="1374"/>
                </a:lnTo>
                <a:lnTo>
                  <a:pt x="3014" y="1378"/>
                </a:lnTo>
                <a:lnTo>
                  <a:pt x="3013" y="1383"/>
                </a:lnTo>
                <a:lnTo>
                  <a:pt x="3012" y="1387"/>
                </a:lnTo>
                <a:lnTo>
                  <a:pt x="3009" y="1391"/>
                </a:lnTo>
                <a:lnTo>
                  <a:pt x="3000" y="1399"/>
                </a:lnTo>
                <a:lnTo>
                  <a:pt x="2988" y="1402"/>
                </a:lnTo>
                <a:lnTo>
                  <a:pt x="2976" y="1401"/>
                </a:lnTo>
                <a:lnTo>
                  <a:pt x="2621" y="1261"/>
                </a:lnTo>
                <a:lnTo>
                  <a:pt x="2613" y="1261"/>
                </a:lnTo>
                <a:lnTo>
                  <a:pt x="2606" y="1325"/>
                </a:lnTo>
                <a:lnTo>
                  <a:pt x="2593" y="1387"/>
                </a:lnTo>
                <a:lnTo>
                  <a:pt x="2575" y="1447"/>
                </a:lnTo>
                <a:lnTo>
                  <a:pt x="2555" y="1503"/>
                </a:lnTo>
                <a:lnTo>
                  <a:pt x="2530" y="1556"/>
                </a:lnTo>
                <a:lnTo>
                  <a:pt x="2502" y="1607"/>
                </a:lnTo>
                <a:lnTo>
                  <a:pt x="2471" y="1655"/>
                </a:lnTo>
                <a:lnTo>
                  <a:pt x="2437" y="1701"/>
                </a:lnTo>
                <a:lnTo>
                  <a:pt x="2402" y="1745"/>
                </a:lnTo>
                <a:lnTo>
                  <a:pt x="2364" y="1787"/>
                </a:lnTo>
                <a:lnTo>
                  <a:pt x="2324" y="1829"/>
                </a:lnTo>
                <a:lnTo>
                  <a:pt x="2283" y="1866"/>
                </a:lnTo>
                <a:lnTo>
                  <a:pt x="2242" y="1903"/>
                </a:lnTo>
                <a:lnTo>
                  <a:pt x="2200" y="1939"/>
                </a:lnTo>
                <a:lnTo>
                  <a:pt x="2156" y="1973"/>
                </a:lnTo>
                <a:lnTo>
                  <a:pt x="2114" y="2006"/>
                </a:lnTo>
                <a:lnTo>
                  <a:pt x="2071" y="2038"/>
                </a:lnTo>
                <a:lnTo>
                  <a:pt x="2030" y="2070"/>
                </a:lnTo>
                <a:lnTo>
                  <a:pt x="1971" y="2113"/>
                </a:lnTo>
                <a:lnTo>
                  <a:pt x="1918" y="2154"/>
                </a:lnTo>
                <a:lnTo>
                  <a:pt x="1869" y="2194"/>
                </a:lnTo>
                <a:lnTo>
                  <a:pt x="1825" y="2232"/>
                </a:lnTo>
                <a:lnTo>
                  <a:pt x="1787" y="2269"/>
                </a:lnTo>
                <a:lnTo>
                  <a:pt x="1753" y="2305"/>
                </a:lnTo>
                <a:lnTo>
                  <a:pt x="1726" y="2341"/>
                </a:lnTo>
                <a:lnTo>
                  <a:pt x="1703" y="2377"/>
                </a:lnTo>
                <a:lnTo>
                  <a:pt x="1688" y="2414"/>
                </a:lnTo>
                <a:lnTo>
                  <a:pt x="1678" y="2451"/>
                </a:lnTo>
                <a:lnTo>
                  <a:pt x="1675" y="2490"/>
                </a:lnTo>
                <a:lnTo>
                  <a:pt x="1674" y="2490"/>
                </a:lnTo>
                <a:lnTo>
                  <a:pt x="1674" y="3140"/>
                </a:lnTo>
                <a:lnTo>
                  <a:pt x="1675" y="3141"/>
                </a:lnTo>
                <a:lnTo>
                  <a:pt x="1675" y="3141"/>
                </a:lnTo>
                <a:lnTo>
                  <a:pt x="1674" y="3141"/>
                </a:lnTo>
                <a:lnTo>
                  <a:pt x="1674" y="3511"/>
                </a:lnTo>
                <a:lnTo>
                  <a:pt x="1340" y="3511"/>
                </a:lnTo>
                <a:lnTo>
                  <a:pt x="1340" y="3140"/>
                </a:lnTo>
                <a:lnTo>
                  <a:pt x="1337" y="3089"/>
                </a:lnTo>
                <a:lnTo>
                  <a:pt x="1330" y="3041"/>
                </a:lnTo>
                <a:lnTo>
                  <a:pt x="1318" y="2995"/>
                </a:lnTo>
                <a:lnTo>
                  <a:pt x="1301" y="2950"/>
                </a:lnTo>
                <a:lnTo>
                  <a:pt x="1282" y="2909"/>
                </a:lnTo>
                <a:lnTo>
                  <a:pt x="1258" y="2869"/>
                </a:lnTo>
                <a:lnTo>
                  <a:pt x="1231" y="2830"/>
                </a:lnTo>
                <a:lnTo>
                  <a:pt x="1200" y="2792"/>
                </a:lnTo>
                <a:lnTo>
                  <a:pt x="1168" y="2757"/>
                </a:lnTo>
                <a:lnTo>
                  <a:pt x="1132" y="2722"/>
                </a:lnTo>
                <a:lnTo>
                  <a:pt x="1095" y="2687"/>
                </a:lnTo>
                <a:lnTo>
                  <a:pt x="1056" y="2654"/>
                </a:lnTo>
                <a:lnTo>
                  <a:pt x="1015" y="2621"/>
                </a:lnTo>
                <a:lnTo>
                  <a:pt x="973" y="2589"/>
                </a:lnTo>
                <a:lnTo>
                  <a:pt x="930" y="2557"/>
                </a:lnTo>
                <a:lnTo>
                  <a:pt x="886" y="2524"/>
                </a:lnTo>
                <a:lnTo>
                  <a:pt x="846" y="2494"/>
                </a:lnTo>
                <a:lnTo>
                  <a:pt x="806" y="2464"/>
                </a:lnTo>
                <a:lnTo>
                  <a:pt x="766" y="2432"/>
                </a:lnTo>
                <a:lnTo>
                  <a:pt x="726" y="2400"/>
                </a:lnTo>
                <a:lnTo>
                  <a:pt x="686" y="2367"/>
                </a:lnTo>
                <a:lnTo>
                  <a:pt x="648" y="2333"/>
                </a:lnTo>
                <a:lnTo>
                  <a:pt x="612" y="2297"/>
                </a:lnTo>
                <a:lnTo>
                  <a:pt x="577" y="2260"/>
                </a:lnTo>
                <a:lnTo>
                  <a:pt x="544" y="2222"/>
                </a:lnTo>
                <a:lnTo>
                  <a:pt x="514" y="2182"/>
                </a:lnTo>
                <a:lnTo>
                  <a:pt x="486" y="2141"/>
                </a:lnTo>
                <a:lnTo>
                  <a:pt x="462" y="2098"/>
                </a:lnTo>
                <a:lnTo>
                  <a:pt x="440" y="2052"/>
                </a:lnTo>
                <a:lnTo>
                  <a:pt x="424" y="2005"/>
                </a:lnTo>
                <a:lnTo>
                  <a:pt x="411" y="1956"/>
                </a:lnTo>
                <a:lnTo>
                  <a:pt x="402" y="1904"/>
                </a:lnTo>
                <a:lnTo>
                  <a:pt x="398" y="1850"/>
                </a:lnTo>
                <a:lnTo>
                  <a:pt x="394" y="1850"/>
                </a:lnTo>
                <a:lnTo>
                  <a:pt x="39" y="1990"/>
                </a:lnTo>
                <a:lnTo>
                  <a:pt x="26" y="1992"/>
                </a:lnTo>
                <a:lnTo>
                  <a:pt x="15" y="1989"/>
                </a:lnTo>
                <a:lnTo>
                  <a:pt x="5" y="1980"/>
                </a:lnTo>
                <a:lnTo>
                  <a:pt x="0" y="1969"/>
                </a:lnTo>
                <a:lnTo>
                  <a:pt x="0" y="1957"/>
                </a:lnTo>
                <a:lnTo>
                  <a:pt x="5" y="1946"/>
                </a:lnTo>
                <a:lnTo>
                  <a:pt x="542" y="1252"/>
                </a:lnTo>
                <a:lnTo>
                  <a:pt x="549" y="1245"/>
                </a:lnTo>
                <a:lnTo>
                  <a:pt x="556" y="1242"/>
                </a:lnTo>
                <a:lnTo>
                  <a:pt x="565" y="1240"/>
                </a:lnTo>
                <a:lnTo>
                  <a:pt x="574" y="1242"/>
                </a:lnTo>
                <a:lnTo>
                  <a:pt x="581" y="1245"/>
                </a:lnTo>
                <a:lnTo>
                  <a:pt x="587" y="1252"/>
                </a:lnTo>
                <a:lnTo>
                  <a:pt x="1123" y="1946"/>
                </a:lnTo>
                <a:lnTo>
                  <a:pt x="1126" y="1952"/>
                </a:lnTo>
                <a:lnTo>
                  <a:pt x="1129" y="1957"/>
                </a:lnTo>
                <a:lnTo>
                  <a:pt x="1130" y="1964"/>
                </a:lnTo>
                <a:lnTo>
                  <a:pt x="1129" y="1969"/>
                </a:lnTo>
                <a:lnTo>
                  <a:pt x="1126" y="1975"/>
                </a:lnTo>
                <a:lnTo>
                  <a:pt x="1123" y="1980"/>
                </a:lnTo>
                <a:lnTo>
                  <a:pt x="1114" y="1989"/>
                </a:lnTo>
                <a:lnTo>
                  <a:pt x="1103" y="1992"/>
                </a:lnTo>
                <a:lnTo>
                  <a:pt x="1091" y="1990"/>
                </a:lnTo>
                <a:lnTo>
                  <a:pt x="735" y="1850"/>
                </a:lnTo>
                <a:lnTo>
                  <a:pt x="732" y="1850"/>
                </a:lnTo>
                <a:lnTo>
                  <a:pt x="738" y="1887"/>
                </a:lnTo>
                <a:lnTo>
                  <a:pt x="748" y="1924"/>
                </a:lnTo>
                <a:lnTo>
                  <a:pt x="766" y="1958"/>
                </a:lnTo>
                <a:lnTo>
                  <a:pt x="789" y="1993"/>
                </a:lnTo>
                <a:lnTo>
                  <a:pt x="816" y="2029"/>
                </a:lnTo>
                <a:lnTo>
                  <a:pt x="849" y="2063"/>
                </a:lnTo>
                <a:lnTo>
                  <a:pt x="887" y="2099"/>
                </a:lnTo>
                <a:lnTo>
                  <a:pt x="931" y="2137"/>
                </a:lnTo>
                <a:lnTo>
                  <a:pt x="979" y="2175"/>
                </a:lnTo>
                <a:lnTo>
                  <a:pt x="1031" y="2215"/>
                </a:lnTo>
                <a:lnTo>
                  <a:pt x="1087" y="2258"/>
                </a:lnTo>
                <a:lnTo>
                  <a:pt x="1149" y="2305"/>
                </a:lnTo>
                <a:lnTo>
                  <a:pt x="1213" y="2353"/>
                </a:lnTo>
                <a:lnTo>
                  <a:pt x="1277" y="2405"/>
                </a:lnTo>
                <a:lnTo>
                  <a:pt x="1340" y="2460"/>
                </a:lnTo>
                <a:lnTo>
                  <a:pt x="1340" y="1441"/>
                </a:lnTo>
                <a:lnTo>
                  <a:pt x="1338" y="1437"/>
                </a:lnTo>
                <a:lnTo>
                  <a:pt x="1337" y="1433"/>
                </a:lnTo>
                <a:lnTo>
                  <a:pt x="1336" y="1428"/>
                </a:lnTo>
                <a:lnTo>
                  <a:pt x="1336" y="609"/>
                </a:lnTo>
                <a:lnTo>
                  <a:pt x="982" y="749"/>
                </a:lnTo>
                <a:lnTo>
                  <a:pt x="969" y="751"/>
                </a:lnTo>
                <a:lnTo>
                  <a:pt x="958" y="748"/>
                </a:lnTo>
                <a:lnTo>
                  <a:pt x="948" y="740"/>
                </a:lnTo>
                <a:lnTo>
                  <a:pt x="943" y="728"/>
                </a:lnTo>
                <a:lnTo>
                  <a:pt x="944" y="716"/>
                </a:lnTo>
                <a:lnTo>
                  <a:pt x="948" y="706"/>
                </a:lnTo>
                <a:lnTo>
                  <a:pt x="1485" y="11"/>
                </a:lnTo>
                <a:lnTo>
                  <a:pt x="1491" y="5"/>
                </a:lnTo>
                <a:lnTo>
                  <a:pt x="1499" y="1"/>
                </a:lnTo>
                <a:lnTo>
                  <a:pt x="1508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40011" y="1436748"/>
            <a:ext cx="6607402" cy="21236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6600" i="1" dirty="0">
                <a:solidFill>
                  <a:srgbClr val="FFFFFF"/>
                </a:solidFill>
                <a:latin typeface="Serif72 Beta Bk" pitchFamily="50" charset="0"/>
                <a:cs typeface="Serif12 Beta Rg"/>
              </a:rPr>
              <a:t>I</a:t>
            </a:r>
            <a:r>
              <a:rPr lang="en-US" sz="6600" i="1" dirty="0" smtClean="0">
                <a:solidFill>
                  <a:srgbClr val="FFFFFF"/>
                </a:solidFill>
                <a:latin typeface="Serif72 Beta Bk" pitchFamily="50" charset="0"/>
                <a:cs typeface="Serif12 Beta Rg"/>
              </a:rPr>
              <a:t> open source,</a:t>
            </a:r>
          </a:p>
          <a:p>
            <a:r>
              <a:rPr lang="en-US" sz="6600" i="1" dirty="0" smtClean="0">
                <a:solidFill>
                  <a:srgbClr val="FFFFFF"/>
                </a:solidFill>
                <a:latin typeface="Serif72 Beta Bk" pitchFamily="50" charset="0"/>
                <a:cs typeface="Serif12 Beta Rg"/>
              </a:rPr>
              <a:t>and </a:t>
            </a:r>
            <a:r>
              <a:rPr lang="en-US" sz="6600" i="1" dirty="0" smtClean="0">
                <a:solidFill>
                  <a:srgbClr val="FFFFFF"/>
                </a:solidFill>
                <a:latin typeface="Serif72 Beta Bk" pitchFamily="50" charset="0"/>
                <a:cs typeface="Serif12 Beta Rg"/>
              </a:rPr>
              <a:t>you can </a:t>
            </a:r>
            <a:r>
              <a:rPr lang="en-US" sz="6600" i="1" dirty="0" smtClean="0">
                <a:solidFill>
                  <a:srgbClr val="FFFFFF"/>
                </a:solidFill>
                <a:latin typeface="Serif72 Beta Bk" pitchFamily="50" charset="0"/>
                <a:cs typeface="Serif12 Beta Rg"/>
              </a:rPr>
              <a:t>too!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240012" y="3560406"/>
            <a:ext cx="6607403" cy="0"/>
          </a:xfrm>
          <a:prstGeom prst="line">
            <a:avLst/>
          </a:prstGeom>
          <a:ln w="3175" cmpd="sng">
            <a:solidFill>
              <a:srgbClr val="FFFFFF"/>
            </a:solidFill>
            <a:prstDash val="solid"/>
            <a:headEnd type="none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40012" y="3678409"/>
            <a:ext cx="4083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Dave </a:t>
            </a:r>
            <a:r>
              <a:rPr lang="en-US" sz="2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G</a:t>
            </a:r>
            <a:r>
              <a:rPr lang="en-US" sz="2800" b="1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lick</a:t>
            </a:r>
            <a:endParaRPr lang="en-US" sz="1800" dirty="0" smtClean="0">
              <a:solidFill>
                <a:schemeClr val="tx1">
                  <a:lumMod val="25000"/>
                  <a:lumOff val="75000"/>
                </a:schemeClr>
              </a:solidFill>
              <a:latin typeface="Serif12 Beta Rg"/>
              <a:cs typeface="Serif12 Beta Rg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3322" y="3678409"/>
            <a:ext cx="2524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@</a:t>
            </a:r>
            <a:r>
              <a:rPr lang="en-US" dirty="0" err="1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daveaglick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/>
            </a:r>
            <a:b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</a:br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daveaglick.com</a:t>
            </a:r>
            <a:b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</a:br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github</a:t>
            </a:r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.com</a:t>
            </a:r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/</a:t>
            </a:r>
            <a:r>
              <a:rPr lang="en-US" dirty="0" err="1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daveaglick</a:t>
            </a:r>
            <a:endParaRPr lang="en-US" dirty="0" smtClean="0">
              <a:solidFill>
                <a:schemeClr val="tx1">
                  <a:lumMod val="25000"/>
                  <a:lumOff val="75000"/>
                </a:schemeClr>
              </a:solidFill>
              <a:latin typeface="Serif12 Beta Rg"/>
              <a:cs typeface="Serif12 Beta Rg"/>
            </a:endParaRPr>
          </a:p>
        </p:txBody>
      </p:sp>
    </p:spTree>
    <p:extLst>
      <p:ext uri="{BB962C8B-B14F-4D97-AF65-F5344CB8AC3E}">
        <p14:creationId xmlns:p14="http://schemas.microsoft.com/office/powerpoint/2010/main" val="30829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Open Source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“Source” is used very liberally, we’re not just talking about open source software (OSS)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Applications</a:t>
            </a:r>
          </a:p>
          <a:p>
            <a:pPr marL="0" indent="0">
              <a:buNone/>
            </a:pPr>
            <a:r>
              <a:rPr lang="en-US" dirty="0" smtClean="0"/>
              <a:t>Libraries</a:t>
            </a:r>
          </a:p>
          <a:p>
            <a:pPr marL="0" indent="0">
              <a:buNone/>
            </a:pPr>
            <a:r>
              <a:rPr lang="en-US" dirty="0" smtClean="0"/>
              <a:t>Documents and books</a:t>
            </a:r>
          </a:p>
          <a:p>
            <a:pPr marL="0" indent="0">
              <a:buNone/>
            </a:pPr>
            <a:r>
              <a:rPr lang="en-US" dirty="0" smtClean="0"/>
              <a:t>Presentations</a:t>
            </a:r>
          </a:p>
          <a:p>
            <a:pPr marL="0" indent="0">
              <a:buNone/>
            </a:pPr>
            <a:r>
              <a:rPr lang="en-US" dirty="0" smtClean="0"/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4993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Roles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" b="338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4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 smtClean="0"/>
              <a:t>Contributor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Uses open source software (applications or libraries)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necessarily a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Submits bug reports, feature requests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Contributes code, documentation,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Contributions </a:t>
            </a:r>
            <a:r>
              <a:rPr lang="en-US" i="1" dirty="0" smtClean="0"/>
              <a:t>don’t</a:t>
            </a:r>
            <a:r>
              <a:rPr lang="en-US" dirty="0" smtClean="0"/>
              <a:t> have to be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necessarily a developer</a:t>
            </a:r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4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b="18031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smtClean="0"/>
              <a:t>Maintainer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Primary responsibility for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Coordinates activities and acts as gatekeeper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Possibly more than one, but probably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8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uiExpand="1"/>
      <p:bldP spid="9" grpId="0"/>
      <p:bldP spid="11" grpId="0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</a:t>
            </a:r>
            <a:r>
              <a:rPr lang="en-US" dirty="0" smtClean="0"/>
              <a:t>are </a:t>
            </a:r>
            <a:r>
              <a:rPr lang="en-US" dirty="0" smtClean="0"/>
              <a:t>you here?</a:t>
            </a:r>
          </a:p>
          <a:p>
            <a:pPr marL="0" indent="0">
              <a:buNone/>
            </a:pPr>
            <a:r>
              <a:rPr lang="en-US" dirty="0" smtClean="0"/>
              <a:t>Each role has different </a:t>
            </a:r>
            <a:r>
              <a:rPr lang="en-US" dirty="0" smtClean="0"/>
              <a:t>motivations</a:t>
            </a:r>
          </a:p>
          <a:p>
            <a:pPr marL="0" lvl="1" indent="-53975">
              <a:buNone/>
            </a:pPr>
            <a:r>
              <a:rPr lang="en-US" dirty="0" smtClean="0"/>
              <a:t>Satisfies a need</a:t>
            </a:r>
          </a:p>
          <a:p>
            <a:pPr marL="0" lvl="1" indent="-53975">
              <a:buNone/>
            </a:pPr>
            <a:r>
              <a:rPr lang="en-US" dirty="0" smtClean="0"/>
              <a:t>Altruism</a:t>
            </a:r>
          </a:p>
          <a:p>
            <a:pPr marL="0" lvl="1" indent="-53975">
              <a:buNone/>
            </a:pPr>
            <a:r>
              <a:rPr lang="en-US" dirty="0" smtClean="0"/>
              <a:t>Recognition</a:t>
            </a:r>
          </a:p>
          <a:p>
            <a:pPr marL="0" lvl="1" indent="-53975">
              <a:buNone/>
            </a:pPr>
            <a:r>
              <a:rPr lang="en-US" dirty="0" smtClean="0"/>
              <a:t>Ego</a:t>
            </a:r>
          </a:p>
          <a:p>
            <a:pPr marL="0" lvl="1" indent="-53975">
              <a:buNone/>
            </a:pPr>
            <a:r>
              <a:rPr lang="en-US" dirty="0" smtClean="0"/>
              <a:t>Creative outlet</a:t>
            </a:r>
          </a:p>
          <a:p>
            <a:pPr marL="0" lvl="1" indent="-53975">
              <a:buNone/>
            </a:pPr>
            <a:r>
              <a:rPr lang="en-US" dirty="0" smtClean="0"/>
              <a:t>Monetary</a:t>
            </a:r>
          </a:p>
          <a:p>
            <a:pPr marL="53975" indent="-53975">
              <a:buNone/>
            </a:pPr>
            <a:r>
              <a:rPr lang="en-US" dirty="0" smtClean="0"/>
              <a:t>Do open source for </a:t>
            </a:r>
            <a:r>
              <a:rPr lang="en-US" i="1" dirty="0" smtClean="0"/>
              <a:t>you</a:t>
            </a:r>
          </a:p>
          <a:p>
            <a:pPr marL="0" lvl="1" indent="-53975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0" dirty="0" smtClean="0">
                <a:latin typeface="Serif12 Beta Rg" pitchFamily="50" charset="0"/>
              </a:rPr>
              <a:t>Am I Good Enough?</a:t>
            </a:r>
            <a:endParaRPr lang="en-US" b="0" dirty="0">
              <a:latin typeface="Serif12 Beta R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2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0" dirty="0" smtClean="0">
                <a:latin typeface="Serif12 Beta Rg" pitchFamily="50" charset="0"/>
              </a:rPr>
              <a:t>Am I Good Enough?</a:t>
            </a:r>
            <a:br>
              <a:rPr lang="en-US" b="0" dirty="0" smtClean="0">
                <a:latin typeface="Serif12 Beta Rg" pitchFamily="50" charset="0"/>
              </a:rPr>
            </a:br>
            <a:r>
              <a:rPr lang="en-US" b="0" dirty="0" smtClean="0">
                <a:latin typeface="Serif12 Beta Rg" pitchFamily="50" charset="0"/>
              </a:rPr>
              <a:t/>
            </a:r>
            <a:br>
              <a:rPr lang="en-US" b="0" dirty="0" smtClean="0">
                <a:latin typeface="Serif12 Beta Rg" pitchFamily="50" charset="0"/>
              </a:rPr>
            </a:br>
            <a:r>
              <a:rPr lang="en-US" sz="13800" b="0" dirty="0" smtClean="0">
                <a:latin typeface="Serif72 Beta Bk" pitchFamily="50" charset="0"/>
              </a:rPr>
              <a:t>YES!</a:t>
            </a:r>
            <a:endParaRPr lang="en-US" sz="13800" b="0" dirty="0">
              <a:latin typeface="Serif72 Beta B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sz="2400" dirty="0" smtClean="0"/>
              <a:t>“…</a:t>
            </a:r>
            <a:r>
              <a:rPr lang="en-US" sz="2400" dirty="0"/>
              <a:t>what I do have are a very particular set of skills. Skills I have acquired over a very long career</a:t>
            </a:r>
            <a:r>
              <a:rPr lang="en-US" sz="2400" dirty="0" smtClean="0"/>
              <a:t>.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~ </a:t>
            </a:r>
            <a:r>
              <a:rPr lang="en-US" b="0" dirty="0"/>
              <a:t>Bryan Mills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3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Licensing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Not all open source is created equal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 smtClean="0"/>
              <a:t>Copyleft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" b="338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 smtClean="0"/>
              <a:t>Permissive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GPL, LGPL (weak), MPL (weak)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Places stricter requirements on consuming code and users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MIT, BSD, </a:t>
            </a:r>
            <a:r>
              <a:rPr lang="en-US" dirty="0" smtClean="0"/>
              <a:t>Apache, WTFPL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Better for license compatibility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the same as public domain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" b="3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29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Licensing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More things to think about…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Contributor License Agreements (CLA)</a:t>
            </a:r>
          </a:p>
          <a:p>
            <a:pPr marL="0" indent="0">
              <a:buNone/>
            </a:pPr>
            <a:r>
              <a:rPr lang="en-US" dirty="0" smtClean="0"/>
              <a:t>Personal vs. business context</a:t>
            </a:r>
          </a:p>
          <a:p>
            <a:pPr marL="0" indent="0">
              <a:buNone/>
            </a:pPr>
            <a:r>
              <a:rPr lang="en-US" dirty="0" smtClean="0"/>
              <a:t>Employer’s open source policies (if any)</a:t>
            </a:r>
          </a:p>
          <a:p>
            <a:pPr marL="0" indent="0">
              <a:buNone/>
            </a:pPr>
            <a:r>
              <a:rPr lang="en-US" dirty="0" smtClean="0"/>
              <a:t>Distribution vs. internal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7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Projects and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Stuff you’re already using</a:t>
            </a:r>
          </a:p>
          <a:p>
            <a:pPr marL="0" indent="0">
              <a:buNone/>
            </a:pPr>
            <a:r>
              <a:rPr lang="en-US" dirty="0" smtClean="0"/>
              <a:t>Popular projects</a:t>
            </a:r>
          </a:p>
          <a:p>
            <a:pPr marL="0" lvl="1" indent="-53975">
              <a:buNone/>
            </a:pPr>
            <a:r>
              <a:rPr lang="en-US" dirty="0" err="1" smtClean="0"/>
              <a:t>CoreFx</a:t>
            </a:r>
            <a:r>
              <a:rPr lang="en-US" dirty="0" smtClean="0"/>
              <a:t>, ASP.NET, </a:t>
            </a:r>
            <a:r>
              <a:rPr lang="en-US" dirty="0" err="1" smtClean="0"/>
              <a:t>Mvc</a:t>
            </a:r>
            <a:r>
              <a:rPr lang="en-US" dirty="0" smtClean="0"/>
              <a:t>, Roslyn</a:t>
            </a:r>
          </a:p>
          <a:p>
            <a:pPr marL="0" lvl="1" indent="-53975">
              <a:buNone/>
            </a:pPr>
            <a:r>
              <a:rPr lang="en-US" dirty="0" smtClean="0"/>
              <a:t>Nancy</a:t>
            </a:r>
          </a:p>
          <a:p>
            <a:pPr marL="0" lvl="1" indent="-53975">
              <a:buNone/>
            </a:pPr>
            <a:r>
              <a:rPr lang="en-US" dirty="0" err="1" smtClean="0"/>
              <a:t>AutoMapper</a:t>
            </a:r>
            <a:endParaRPr lang="en-US" dirty="0" smtClean="0"/>
          </a:p>
          <a:p>
            <a:pPr marL="0" lvl="1" indent="-53975">
              <a:buNone/>
            </a:pPr>
            <a:r>
              <a:rPr lang="en-US" dirty="0" smtClean="0"/>
              <a:t>Orchard</a:t>
            </a:r>
          </a:p>
          <a:p>
            <a:pPr marL="0" lvl="1" indent="-53975">
              <a:buNone/>
            </a:pPr>
            <a:r>
              <a:rPr lang="en-US" dirty="0" smtClean="0"/>
              <a:t>Umbraco</a:t>
            </a:r>
          </a:p>
          <a:p>
            <a:pPr marL="0" lvl="1" indent="-53975">
              <a:buNone/>
            </a:pPr>
            <a:r>
              <a:rPr lang="en-US" dirty="0" err="1" smtClean="0"/>
              <a:t>NUnit</a:t>
            </a:r>
            <a:endParaRPr lang="en-US" dirty="0" smtClean="0"/>
          </a:p>
          <a:p>
            <a:pPr marL="0" lvl="1" indent="-53975">
              <a:buNone/>
            </a:pPr>
            <a:r>
              <a:rPr lang="en-US" dirty="0" smtClean="0"/>
              <a:t>Packet</a:t>
            </a:r>
          </a:p>
          <a:p>
            <a:pPr marL="53975" indent="-53975">
              <a:buNone/>
            </a:pPr>
            <a:r>
              <a:rPr lang="en-US" dirty="0" smtClean="0"/>
              <a:t>First Timers Only</a:t>
            </a:r>
          </a:p>
          <a:p>
            <a:pPr marL="0" lvl="1" indent="-53975">
              <a:buNone/>
            </a:pPr>
            <a:r>
              <a:rPr lang="en-US" dirty="0">
                <a:hlinkClick r:id="rId2"/>
              </a:rPr>
              <a:t>http://www.firsttimersonly.com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lvl="1" indent="-53975">
              <a:buNone/>
            </a:pPr>
            <a:r>
              <a:rPr lang="en-US" dirty="0" smtClean="0"/>
              <a:t>first-timers-only issue label</a:t>
            </a:r>
          </a:p>
          <a:p>
            <a:pPr marL="53975" indent="-53975">
              <a:buNone/>
            </a:pPr>
            <a:r>
              <a:rPr lang="en-US" dirty="0" smtClean="0"/>
              <a:t>Up For Grabs</a:t>
            </a:r>
          </a:p>
          <a:p>
            <a:pPr marL="0" lvl="1" indent="-53975">
              <a:buNone/>
            </a:pPr>
            <a:r>
              <a:rPr lang="en-US" dirty="0">
                <a:hlinkClick r:id="rId3"/>
              </a:rPr>
              <a:t>http://up-for-grabs.net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lvl="1" indent="-53975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“…the mechanic that would perfect his work must first sharpen his tools.” - Confucius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884" y="596116"/>
            <a:ext cx="38428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>
                <a:latin typeface="Segoe UI Semibold" charset="0"/>
                <a:ea typeface="Segoe UI Semibold" charset="0"/>
                <a:cs typeface="Segoe UI Semibold" charset="0"/>
              </a:rPr>
              <a:t>Thanks to our sponsors</a:t>
            </a:r>
            <a:endParaRPr lang="en-US" sz="2700" b="1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pic>
        <p:nvPicPr>
          <p:cNvPr id="5" name="Picture 4" descr="http://novacodecamp.org/Portals/0/Sponsors/Excella%20Logo%20Full%20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56" y="1299598"/>
            <a:ext cx="1660553" cy="12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novacodecamp.org/Portals/0/Sponsors/AIS-logo_R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98" y="1363608"/>
            <a:ext cx="2285841" cy="100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97" y="1621255"/>
            <a:ext cx="2735313" cy="639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957" y="3249013"/>
            <a:ext cx="2229294" cy="3602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578" y="3088186"/>
            <a:ext cx="1617953" cy="6819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957" y="4490876"/>
            <a:ext cx="1104900" cy="4286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t="33671" b="28989"/>
          <a:stretch/>
        </p:blipFill>
        <p:spPr>
          <a:xfrm>
            <a:off x="2829970" y="4490876"/>
            <a:ext cx="1147913" cy="4286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9628" y="1878672"/>
            <a:ext cx="9348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Platinum</a:t>
            </a:r>
            <a:endParaRPr lang="en-US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496248" y="3329320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Gold</a:t>
            </a:r>
            <a:endParaRPr 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342937" y="4554658"/>
            <a:ext cx="7954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Bronze</a:t>
            </a:r>
            <a:endParaRPr lang="en-US" sz="15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082842" y="1831903"/>
            <a:ext cx="0" cy="3946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82842" y="3285841"/>
            <a:ext cx="0" cy="3946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82842" y="4524901"/>
            <a:ext cx="0" cy="3946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8069" y="5081042"/>
            <a:ext cx="2695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Northern VA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CodeCamp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Spring 2016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8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You’ll Need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r="530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(and GUI)</a:t>
            </a:r>
          </a:p>
          <a:p>
            <a:pPr marL="0" indent="0">
              <a:buNone/>
            </a:pPr>
            <a:r>
              <a:rPr lang="en-US" dirty="0"/>
              <a:t>GitHub</a:t>
            </a:r>
          </a:p>
          <a:p>
            <a:pPr marL="0" indent="0">
              <a:buNone/>
            </a:pPr>
            <a:r>
              <a:rPr lang="en-US" dirty="0"/>
              <a:t>Editor</a:t>
            </a:r>
          </a:p>
          <a:p>
            <a:pPr marL="0" indent="0">
              <a:buNone/>
            </a:pPr>
            <a:r>
              <a:rPr lang="en-US" dirty="0"/>
              <a:t>IDE</a:t>
            </a:r>
          </a:p>
          <a:p>
            <a:pPr marL="0" indent="0">
              <a:buNone/>
            </a:pP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2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Tools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GitHub Stream</a:t>
            </a:r>
          </a:p>
          <a:p>
            <a:pPr marL="115887" lvl="1" indent="0">
              <a:buNone/>
            </a:pPr>
            <a:r>
              <a:rPr lang="en-US" dirty="0" err="1" smtClean="0"/>
              <a:t>DeckHub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https://getdeckhub.com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marL="115887" lvl="1" indent="0">
              <a:buNone/>
            </a:pPr>
            <a:r>
              <a:rPr lang="en-US" dirty="0" err="1" smtClean="0"/>
              <a:t>DevSpace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https://devspace.io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Gitter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Podcasts</a:t>
            </a:r>
          </a:p>
          <a:p>
            <a:pPr marL="115887" lvl="1" indent="0">
              <a:buNone/>
            </a:pPr>
            <a:r>
              <a:rPr lang="en-US" dirty="0"/>
              <a:t>The Changelog (</a:t>
            </a:r>
            <a:r>
              <a:rPr lang="en-US" dirty="0">
                <a:hlinkClick r:id="rId6"/>
              </a:rPr>
              <a:t>https://changelog.com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)</a:t>
            </a:r>
          </a:p>
          <a:p>
            <a:pPr marL="115887" lvl="1" indent="0">
              <a:buNone/>
            </a:pPr>
            <a:r>
              <a:rPr lang="en-US" dirty="0"/>
              <a:t>FLOSS Weekly (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twit.tv/shows/floss-weekly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Mailing Lists</a:t>
            </a:r>
          </a:p>
          <a:p>
            <a:pPr marL="115887" lvl="1" indent="0">
              <a:buNone/>
            </a:pPr>
            <a:r>
              <a:rPr lang="en-US" dirty="0"/>
              <a:t>The Changelog Weekly (</a:t>
            </a:r>
            <a:r>
              <a:rPr lang="en-US" dirty="0">
                <a:hlinkClick r:id="rId8"/>
              </a:rPr>
              <a:t>https://changelog.com/weekly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Twitter</a:t>
            </a:r>
          </a:p>
          <a:p>
            <a:pPr marL="115887" lvl="1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dotnetissues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What would Tim the </a:t>
            </a:r>
            <a:r>
              <a:rPr lang="en-US" dirty="0" err="1" smtClean="0"/>
              <a:t>Toolman</a:t>
            </a:r>
            <a:r>
              <a:rPr lang="en-US" dirty="0" smtClean="0"/>
              <a:t> use for open source?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36005" y="2686049"/>
            <a:ext cx="880110" cy="82867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54240" y="2686049"/>
            <a:ext cx="880110" cy="82867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27025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88430" y="3686175"/>
            <a:ext cx="1398270" cy="440056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3956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</a:p>
          <a:p>
            <a:pPr marL="0" indent="0">
              <a:buNone/>
            </a:pPr>
            <a:r>
              <a:rPr lang="en-US" dirty="0" smtClean="0"/>
              <a:t>Pull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4810" y="3457575"/>
            <a:ext cx="3691890" cy="628650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84519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</a:p>
          <a:p>
            <a:pPr marL="0" indent="0">
              <a:buNone/>
            </a:pPr>
            <a:r>
              <a:rPr lang="en-US" dirty="0" smtClean="0"/>
              <a:t>Pull</a:t>
            </a:r>
          </a:p>
          <a:p>
            <a:pPr marL="0" indent="0">
              <a:buNone/>
            </a:pPr>
            <a:r>
              <a:rPr lang="en-US" dirty="0" smtClean="0"/>
              <a:t>Commit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4810" y="2080260"/>
            <a:ext cx="2453212" cy="628650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389517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</a:p>
          <a:p>
            <a:pPr marL="0" indent="0">
              <a:buNone/>
            </a:pPr>
            <a:r>
              <a:rPr lang="en-US" dirty="0" smtClean="0"/>
              <a:t>Pull</a:t>
            </a:r>
          </a:p>
          <a:p>
            <a:pPr marL="0" indent="0">
              <a:buNone/>
            </a:pPr>
            <a:r>
              <a:rPr lang="en-US" dirty="0" smtClean="0"/>
              <a:t>Commit</a:t>
            </a:r>
          </a:p>
          <a:p>
            <a:pPr marL="0" indent="0">
              <a:buNone/>
            </a:pPr>
            <a:r>
              <a:rPr lang="en-US" dirty="0" smtClean="0"/>
              <a:t>Push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17944" y="2360294"/>
            <a:ext cx="1423036" cy="34861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22563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</a:p>
          <a:p>
            <a:pPr marL="0" indent="0">
              <a:buNone/>
            </a:pPr>
            <a:r>
              <a:rPr lang="en-US" dirty="0" smtClean="0"/>
              <a:t>Pull</a:t>
            </a:r>
          </a:p>
          <a:p>
            <a:pPr marL="0" indent="0">
              <a:buNone/>
            </a:pPr>
            <a:r>
              <a:rPr lang="en-US" dirty="0" smtClean="0"/>
              <a:t>Commit</a:t>
            </a:r>
          </a:p>
          <a:p>
            <a:pPr marL="0" indent="0">
              <a:buNone/>
            </a:pPr>
            <a:r>
              <a:rPr lang="en-US" dirty="0" smtClean="0"/>
              <a:t>Push</a:t>
            </a:r>
          </a:p>
          <a:p>
            <a:pPr marL="0" indent="0">
              <a:buNone/>
            </a:pPr>
            <a:r>
              <a:rPr lang="en-US" dirty="0" smtClean="0"/>
              <a:t>Stash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23234" y="3474719"/>
            <a:ext cx="1423036" cy="34861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3234" y="3474718"/>
            <a:ext cx="1423036" cy="34861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32397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8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884" y="596116"/>
            <a:ext cx="38374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latin typeface="Segoe UI Semibold" charset="0"/>
                <a:ea typeface="Segoe UI Semibold" charset="0"/>
                <a:cs typeface="Segoe UI Semibold" charset="0"/>
              </a:rPr>
              <a:t>Thanks to host sponsor</a:t>
            </a:r>
            <a:endParaRPr lang="en-US" sz="2700" b="1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7099" y="5081042"/>
            <a:ext cx="2695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Northern VA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CodeCamp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Spring 2016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2" descr="http://novacodecamp.org/Portals/0/Sponsors/MSFT_logo_P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902" y="2689684"/>
            <a:ext cx="3470197" cy="7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23499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</a:t>
            </a:r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43349" y="1452082"/>
            <a:ext cx="320041" cy="3902873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1965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23499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</a:t>
            </a:r>
          </a:p>
          <a:p>
            <a:pPr marL="0" indent="0">
              <a:buNone/>
            </a:pPr>
            <a:r>
              <a:rPr lang="en-US" dirty="0" smtClean="0"/>
              <a:t>Merge</a:t>
            </a:r>
            <a:endParaRPr lang="en-US" dirty="0" smtClean="0"/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83355" y="3663316"/>
            <a:ext cx="977265" cy="897254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9413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23499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</a:t>
            </a:r>
          </a:p>
          <a:p>
            <a:pPr marL="0" indent="0">
              <a:buNone/>
            </a:pPr>
            <a:r>
              <a:rPr lang="en-US" dirty="0" smtClean="0"/>
              <a:t>Merge</a:t>
            </a:r>
          </a:p>
          <a:p>
            <a:pPr marL="0" indent="0">
              <a:buNone/>
            </a:pPr>
            <a:r>
              <a:rPr lang="en-US" dirty="0" smtClean="0"/>
              <a:t>Rebase</a:t>
            </a:r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23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23499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</a:t>
            </a:r>
          </a:p>
          <a:p>
            <a:pPr marL="0" indent="0">
              <a:buNone/>
            </a:pPr>
            <a:r>
              <a:rPr lang="en-US" dirty="0" smtClean="0"/>
              <a:t>Merge</a:t>
            </a:r>
          </a:p>
          <a:p>
            <a:pPr marL="0" indent="0">
              <a:buNone/>
            </a:pPr>
            <a:r>
              <a:rPr lang="en-US" dirty="0" smtClean="0"/>
              <a:t>Rebase</a:t>
            </a:r>
          </a:p>
          <a:p>
            <a:pPr marL="0" indent="0">
              <a:buNone/>
            </a:pPr>
            <a:r>
              <a:rPr lang="en-US" dirty="0" smtClean="0"/>
              <a:t>Tag</a:t>
            </a:r>
            <a:endParaRPr lang="en-US" dirty="0" smtClean="0"/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00750" y="3891916"/>
            <a:ext cx="531495" cy="502919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34558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GitHub Terms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</a:t>
            </a:r>
          </a:p>
          <a:p>
            <a:pPr marL="0" indent="0">
              <a:buNone/>
            </a:pPr>
            <a:r>
              <a:rPr lang="en-US" dirty="0"/>
              <a:t>Fork</a:t>
            </a:r>
          </a:p>
          <a:p>
            <a:pPr marL="0" indent="0">
              <a:buNone/>
            </a:pPr>
            <a:r>
              <a:rPr lang="en-US" dirty="0"/>
              <a:t>Issue</a:t>
            </a:r>
          </a:p>
          <a:p>
            <a:pPr marL="0" indent="0">
              <a:buNone/>
            </a:pPr>
            <a:r>
              <a:rPr lang="en-US" dirty="0"/>
              <a:t>Wiki</a:t>
            </a:r>
          </a:p>
          <a:p>
            <a:pPr marL="0" indent="0">
              <a:buNone/>
            </a:pPr>
            <a:r>
              <a:rPr lang="en-US" dirty="0"/>
              <a:t>Pull request</a:t>
            </a:r>
          </a:p>
          <a:p>
            <a:pPr marL="0" indent="0">
              <a:buNone/>
            </a:pPr>
            <a:r>
              <a:rPr lang="en-US" dirty="0"/>
              <a:t>Code review</a:t>
            </a:r>
          </a:p>
          <a:p>
            <a:pPr marL="0" indent="0">
              <a:buNone/>
            </a:pPr>
            <a:r>
              <a:rPr lang="en-US" dirty="0"/>
              <a:t>LGTM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0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Repository Documents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Readme</a:t>
            </a:r>
          </a:p>
          <a:p>
            <a:pPr marL="0" lvl="1" indent="-53975">
              <a:buNone/>
            </a:pPr>
            <a:r>
              <a:rPr lang="en-US" dirty="0" smtClean="0"/>
              <a:t>Purpose </a:t>
            </a:r>
            <a:r>
              <a:rPr lang="en-US" dirty="0" smtClean="0"/>
              <a:t>of the project</a:t>
            </a:r>
          </a:p>
          <a:p>
            <a:pPr marL="0" lvl="1" indent="-53975">
              <a:buNone/>
            </a:pPr>
            <a:r>
              <a:rPr lang="en-US" dirty="0" smtClean="0"/>
              <a:t>Top-level </a:t>
            </a:r>
            <a:r>
              <a:rPr lang="en-US" dirty="0" smtClean="0"/>
              <a:t>usage instructions</a:t>
            </a:r>
          </a:p>
          <a:p>
            <a:pPr marL="0" lvl="1" indent="-53975">
              <a:buNone/>
            </a:pPr>
            <a:r>
              <a:rPr lang="en-US" dirty="0" smtClean="0"/>
              <a:t>Where </a:t>
            </a:r>
            <a:r>
              <a:rPr lang="en-US" dirty="0" smtClean="0"/>
              <a:t>to look for more help</a:t>
            </a:r>
          </a:p>
          <a:p>
            <a:pPr marL="0" indent="0">
              <a:buNone/>
            </a:pPr>
            <a:r>
              <a:rPr lang="en-US" dirty="0" smtClean="0"/>
              <a:t>License</a:t>
            </a:r>
          </a:p>
          <a:p>
            <a:pPr marL="0" indent="0">
              <a:buNone/>
            </a:pPr>
            <a:r>
              <a:rPr lang="en-US" dirty="0" smtClean="0"/>
              <a:t>Building</a:t>
            </a:r>
          </a:p>
          <a:p>
            <a:pPr marL="0" lvl="1" indent="-53975">
              <a:buNone/>
            </a:pPr>
            <a:r>
              <a:rPr lang="en-US" dirty="0" smtClean="0"/>
              <a:t>What </a:t>
            </a:r>
            <a:r>
              <a:rPr lang="en-US" dirty="0" smtClean="0"/>
              <a:t>tools are needed</a:t>
            </a:r>
          </a:p>
          <a:p>
            <a:pPr marL="0" lvl="1" indent="-53975">
              <a:buNone/>
            </a:pPr>
            <a:r>
              <a:rPr lang="en-US" dirty="0" smtClean="0"/>
              <a:t>How </a:t>
            </a:r>
            <a:r>
              <a:rPr lang="en-US" dirty="0" smtClean="0"/>
              <a:t>to conduct a build</a:t>
            </a:r>
          </a:p>
          <a:p>
            <a:pPr marL="0" lvl="1" indent="-53975">
              <a:buNone/>
            </a:pPr>
            <a:r>
              <a:rPr lang="en-US" dirty="0" smtClean="0"/>
              <a:t>Debugging </a:t>
            </a:r>
            <a:r>
              <a:rPr lang="en-US" dirty="0" smtClean="0"/>
              <a:t>information</a:t>
            </a:r>
          </a:p>
          <a:p>
            <a:pPr marL="0" indent="0">
              <a:buNone/>
            </a:pPr>
            <a:r>
              <a:rPr lang="en-US" dirty="0" smtClean="0"/>
              <a:t>Contributing</a:t>
            </a:r>
          </a:p>
          <a:p>
            <a:pPr marL="0" lvl="1" indent="-53975">
              <a:buNone/>
            </a:pPr>
            <a:r>
              <a:rPr lang="en-US" dirty="0" smtClean="0"/>
              <a:t>Conventions </a:t>
            </a:r>
            <a:r>
              <a:rPr lang="en-US" dirty="0" smtClean="0"/>
              <a:t>to follow</a:t>
            </a:r>
          </a:p>
          <a:p>
            <a:pPr marL="0" lvl="1" indent="-53975">
              <a:buNone/>
            </a:pPr>
            <a:r>
              <a:rPr lang="en-US" dirty="0" smtClean="0"/>
              <a:t>What </a:t>
            </a:r>
            <a:r>
              <a:rPr lang="en-US" dirty="0" smtClean="0"/>
              <a:t>the process looks like (issue first, etc.)</a:t>
            </a:r>
          </a:p>
          <a:p>
            <a:pPr marL="0" lvl="1" indent="-53975">
              <a:buNone/>
            </a:pPr>
            <a:r>
              <a:rPr lang="en-US" dirty="0" smtClean="0"/>
              <a:t>Testing </a:t>
            </a:r>
            <a:r>
              <a:rPr lang="en-US" dirty="0" smtClean="0"/>
              <a:t>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</a:t>
            </a:r>
            <a:br>
              <a:rPr lang="en-US" dirty="0" smtClean="0"/>
            </a:br>
            <a:r>
              <a:rPr lang="en-US" dirty="0" smtClean="0"/>
              <a:t>some </a:t>
            </a:r>
            <a:br>
              <a:rPr lang="en-US" dirty="0" smtClean="0"/>
            </a:br>
            <a:r>
              <a:rPr lang="en-US" dirty="0" smtClean="0"/>
              <a:t>open</a:t>
            </a:r>
            <a:br>
              <a:rPr lang="en-US" dirty="0" smtClean="0"/>
            </a:br>
            <a:r>
              <a:rPr lang="en-US" dirty="0" smtClean="0"/>
              <a:t>source!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3499" y="421379"/>
            <a:ext cx="8097004" cy="2036028"/>
          </a:xfrm>
        </p:spPr>
        <p:txBody>
          <a:bodyPr/>
          <a:lstStyle/>
          <a:p>
            <a:r>
              <a:rPr lang="en-US" dirty="0" smtClean="0"/>
              <a:t>…and speaking of open source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3499" y="2457407"/>
            <a:ext cx="66179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</a:rPr>
              <a:t>Images from:</a:t>
            </a:r>
          </a:p>
          <a:p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https://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stocksnap.io</a:t>
            </a:r>
          </a:p>
          <a:p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http://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www.splitshire.com</a:t>
            </a:r>
          </a:p>
          <a:p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https</a:t>
            </a:r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www.flickr.com/photos/124963567@N02/14334518830</a:t>
            </a:r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  <a:p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3"/>
              </a:rPr>
              <a:t>https://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3"/>
              </a:rPr>
              <a:t>www.flickr.com/photos/briannalehman/4341277184</a:t>
            </a:r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  <a:p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4"/>
              </a:rPr>
              <a:t>https://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4"/>
              </a:rPr>
              <a:t>www.flickr.com/photos/ericrobinson/6863438497</a:t>
            </a:r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  <a:p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  <a:p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</p:txBody>
      </p:sp>
    </p:spTree>
    <p:extLst>
      <p:ext uri="{BB962C8B-B14F-4D97-AF65-F5344CB8AC3E}">
        <p14:creationId xmlns:p14="http://schemas.microsoft.com/office/powerpoint/2010/main" val="48059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LGTM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5"/>
          </p:nvPr>
        </p:nvSpPr>
        <p:spPr>
          <a:xfrm>
            <a:off x="6231232" y="4866949"/>
            <a:ext cx="2304208" cy="705175"/>
          </a:xfrm>
        </p:spPr>
        <p:txBody>
          <a:bodyPr anchor="t"/>
          <a:lstStyle/>
          <a:p>
            <a:r>
              <a:rPr lang="en-US" dirty="0" smtClean="0"/>
              <a:t>Dave Glick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daveaglick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daveaglick.com</a:t>
            </a:r>
            <a:br>
              <a:rPr lang="en-US" dirty="0" smtClean="0"/>
            </a:br>
            <a:r>
              <a:rPr lang="en-US" dirty="0" smtClean="0"/>
              <a:t>github.com/</a:t>
            </a:r>
            <a:r>
              <a:rPr lang="en-US" dirty="0" err="1" smtClean="0"/>
              <a:t>daveaglick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Contact </a:t>
            </a:r>
            <a:r>
              <a:rPr lang="en-US" dirty="0"/>
              <a:t>M</a:t>
            </a:r>
            <a:r>
              <a:rPr lang="en-US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2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884" y="596116"/>
            <a:ext cx="38428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>
                <a:latin typeface="Segoe UI Semibold" charset="0"/>
                <a:ea typeface="Segoe UI Semibold" charset="0"/>
                <a:cs typeface="Segoe UI Semibold" charset="0"/>
              </a:rPr>
              <a:t>Thanks to our sponsors</a:t>
            </a:r>
            <a:endParaRPr lang="en-US" sz="2700" b="1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pic>
        <p:nvPicPr>
          <p:cNvPr id="5" name="Picture 4" descr="http://novacodecamp.org/Portals/0/Sponsors/Excella%20Logo%20Full%20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56" y="1299598"/>
            <a:ext cx="1660553" cy="12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novacodecamp.org/Portals/0/Sponsors/AIS-logo_R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98" y="1363608"/>
            <a:ext cx="2285841" cy="100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97" y="1621255"/>
            <a:ext cx="2735313" cy="639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957" y="3249013"/>
            <a:ext cx="2229294" cy="3602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578" y="3088186"/>
            <a:ext cx="1617953" cy="6819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957" y="4490876"/>
            <a:ext cx="1104900" cy="4286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t="33671" b="28989"/>
          <a:stretch/>
        </p:blipFill>
        <p:spPr>
          <a:xfrm>
            <a:off x="2829970" y="4490876"/>
            <a:ext cx="1147913" cy="4286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9628" y="1878672"/>
            <a:ext cx="9348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Platinum</a:t>
            </a:r>
            <a:endParaRPr lang="en-US" sz="1500" dirty="0"/>
          </a:p>
        </p:txBody>
      </p:sp>
      <p:sp>
        <p:nvSpPr>
          <p:cNvPr id="18" name="TextBox 17"/>
          <p:cNvSpPr txBox="1"/>
          <p:nvPr/>
        </p:nvSpPr>
        <p:spPr>
          <a:xfrm>
            <a:off x="496248" y="3329320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Gold</a:t>
            </a:r>
            <a:endParaRPr 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342937" y="4554658"/>
            <a:ext cx="7954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Bronze</a:t>
            </a:r>
            <a:endParaRPr lang="en-US" sz="15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082842" y="1831903"/>
            <a:ext cx="0" cy="3946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82842" y="3285841"/>
            <a:ext cx="0" cy="3946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82842" y="4524901"/>
            <a:ext cx="0" cy="39460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8069" y="5081042"/>
            <a:ext cx="2695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Northern VA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CodeCamp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Spring 2016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What does</a:t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dirty="0"/>
              <a:t>m</a:t>
            </a:r>
            <a:r>
              <a:rPr lang="en-US" dirty="0" smtClean="0"/>
              <a:t>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6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884" y="596116"/>
            <a:ext cx="38374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latin typeface="Segoe UI Semibold" charset="0"/>
                <a:ea typeface="Segoe UI Semibold" charset="0"/>
                <a:cs typeface="Segoe UI Semibold" charset="0"/>
              </a:rPr>
              <a:t>Thanks to host sponsor</a:t>
            </a:r>
            <a:endParaRPr lang="en-US" sz="2700" b="1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7099" y="5081042"/>
            <a:ext cx="2695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Northern VA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CodeCamp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Spring 2016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2" descr="http://novacodecamp.org/Portals/0/Sponsors/MSFT_logo_P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902" y="2689684"/>
            <a:ext cx="3470197" cy="74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2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b="0" dirty="0" smtClean="0"/>
              <a:t>!= </a:t>
            </a:r>
            <a:r>
              <a:rPr lang="en-US" b="0" dirty="0" smtClean="0"/>
              <a:t>downloadable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3578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23499" y="826977"/>
            <a:ext cx="8097004" cy="4199089"/>
          </a:xfrm>
        </p:spPr>
        <p:txBody>
          <a:bodyPr anchor="ctr"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sz="7200" b="0" dirty="0" smtClean="0"/>
              <a:t>!= </a:t>
            </a:r>
            <a:r>
              <a:rPr lang="en-US" sz="7200" b="0" dirty="0" smtClean="0"/>
              <a:t>non-commercial</a:t>
            </a:r>
            <a:endParaRPr lang="en-US" sz="7200" b="0" dirty="0"/>
          </a:p>
        </p:txBody>
      </p:sp>
    </p:spTree>
    <p:extLst>
      <p:ext uri="{BB962C8B-B14F-4D97-AF65-F5344CB8AC3E}">
        <p14:creationId xmlns:p14="http://schemas.microsoft.com/office/powerpoint/2010/main" val="255980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b="0" dirty="0" smtClean="0"/>
              <a:t>!= </a:t>
            </a:r>
            <a:r>
              <a:rPr lang="en-US" b="0" dirty="0" err="1" smtClean="0"/>
              <a:t>github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57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b="0" dirty="0" smtClean="0"/>
              <a:t>!= </a:t>
            </a:r>
            <a:r>
              <a:rPr lang="en-US" b="0" dirty="0" err="1" smtClean="0"/>
              <a:t>git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122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Open Source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sz="900" b="1" i="1" dirty="0" smtClean="0"/>
              <a:t>Old computer magazines </a:t>
            </a:r>
            <a:r>
              <a:rPr lang="en-US" sz="900" dirty="0" smtClean="0"/>
              <a:t>used to have source code that you would hand-type into your terminal.</a:t>
            </a:r>
            <a:endParaRPr lang="en-US" sz="900" dirty="0"/>
          </a:p>
          <a:p>
            <a:r>
              <a:rPr lang="en-US" sz="900" b="1" i="1" dirty="0" smtClean="0"/>
              <a:t>The GNU project </a:t>
            </a:r>
            <a:r>
              <a:rPr lang="en-US" sz="900" dirty="0" smtClean="0"/>
              <a:t>is launched by </a:t>
            </a:r>
            <a:r>
              <a:rPr lang="en-US" sz="900" dirty="0" smtClean="0"/>
              <a:t>Richard Stallman in 1983.</a:t>
            </a:r>
            <a:endParaRPr lang="en-US" sz="900" dirty="0"/>
          </a:p>
          <a:p>
            <a:r>
              <a:rPr lang="en-US" sz="900" b="1" i="1" dirty="0" smtClean="0"/>
              <a:t>The Linux kernel </a:t>
            </a:r>
            <a:r>
              <a:rPr lang="en-US" sz="900" dirty="0"/>
              <a:t>is </a:t>
            </a:r>
            <a:r>
              <a:rPr lang="en-US" sz="900" dirty="0" smtClean="0"/>
              <a:t>created in 1991 by Linus Torvalds.</a:t>
            </a:r>
          </a:p>
          <a:p>
            <a:r>
              <a:rPr lang="en-US" sz="900" b="1" i="1" dirty="0"/>
              <a:t>The Cathedral and the </a:t>
            </a:r>
            <a:r>
              <a:rPr lang="en-US" sz="900" b="1" i="1" dirty="0" smtClean="0"/>
              <a:t>Bazaar</a:t>
            </a:r>
            <a:r>
              <a:rPr lang="en-US" sz="900" i="1" dirty="0" smtClean="0"/>
              <a:t> </a:t>
            </a:r>
            <a:r>
              <a:rPr lang="en-US" sz="900" dirty="0"/>
              <a:t>by  Eric S. </a:t>
            </a:r>
            <a:r>
              <a:rPr lang="en-US" sz="900" dirty="0" smtClean="0"/>
              <a:t>Raymond is published in 1997.</a:t>
            </a:r>
            <a:endParaRPr lang="en-US" sz="900" b="1" dirty="0" smtClean="0"/>
          </a:p>
          <a:p>
            <a:r>
              <a:rPr lang="en-US" sz="900" b="1" i="1" dirty="0" err="1" smtClean="0"/>
              <a:t>git</a:t>
            </a:r>
            <a:r>
              <a:rPr lang="en-US" sz="900" b="1" dirty="0" smtClean="0"/>
              <a:t> </a:t>
            </a:r>
            <a:r>
              <a:rPr lang="en-US" sz="900" dirty="0" smtClean="0"/>
              <a:t>is created by Torvalds and other Linux developers in 2005.</a:t>
            </a:r>
          </a:p>
          <a:p>
            <a:r>
              <a:rPr lang="en-US" sz="900" b="1" i="1" dirty="0" smtClean="0"/>
              <a:t>GitHub</a:t>
            </a:r>
            <a:r>
              <a:rPr lang="en-US" sz="900" b="1" dirty="0" smtClean="0"/>
              <a:t> is launched </a:t>
            </a:r>
            <a:r>
              <a:rPr lang="en-US" sz="900" dirty="0" smtClean="0"/>
              <a:t>in 2008.</a:t>
            </a:r>
            <a:endParaRPr lang="en-US" sz="9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" b="51141"/>
          <a:stretch/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 b="6241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4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" b="267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6" b="41854"/>
          <a:stretch/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5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Ampersand">
      <a:dk1>
        <a:srgbClr val="222222"/>
      </a:dk1>
      <a:lt1>
        <a:srgbClr val="FFFFFF"/>
      </a:lt1>
      <a:dk2>
        <a:srgbClr val="333333"/>
      </a:dk2>
      <a:lt2>
        <a:srgbClr val="6A7074"/>
      </a:lt2>
      <a:accent1>
        <a:srgbClr val="FFCC66"/>
      </a:accent1>
      <a:accent2>
        <a:srgbClr val="FFFF66"/>
      </a:accent2>
      <a:accent3>
        <a:srgbClr val="FF6666"/>
      </a:accent3>
      <a:accent4>
        <a:srgbClr val="66CCFF"/>
      </a:accent4>
      <a:accent5>
        <a:srgbClr val="66FF66"/>
      </a:accent5>
      <a:accent6>
        <a:srgbClr val="CC66FF"/>
      </a:accent6>
      <a:hlink>
        <a:srgbClr val="B3B3B3"/>
      </a:hlink>
      <a:folHlink>
        <a:srgbClr val="B3B3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  <a:prstDash val="dash"/>
        </a:ln>
        <a:effectLst/>
      </a:spPr>
      <a:bodyPr rtlCol="0" anchor="ctr"/>
      <a:lstStyle>
        <a:defPPr algn="ctr">
          <a:defRPr sz="1800" b="1" dirty="0">
            <a:solidFill>
              <a:srgbClr val="383838"/>
            </a:solidFill>
            <a:latin typeface="Znikomit"/>
            <a:cs typeface="Znikomi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  <a:prstDash val="dash"/>
          <a:headEnd type="none"/>
          <a:tailEnd type="stealth" w="med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222222"/>
            </a:solidFill>
            <a:latin typeface="Serif12 Beta Rg"/>
            <a:cs typeface="Serif12 Beta Rg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Theme - w Fonts - wide (Redux).potx</Template>
  <TotalTime>17485</TotalTime>
  <Words>896</Words>
  <Application>Microsoft Office PowerPoint</Application>
  <PresentationFormat>On-screen Show (16:10)</PresentationFormat>
  <Paragraphs>244</Paragraphs>
  <Slides>40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MS PGothic</vt:lpstr>
      <vt:lpstr>Arial</vt:lpstr>
      <vt:lpstr>Calibri</vt:lpstr>
      <vt:lpstr>Georgia</vt:lpstr>
      <vt:lpstr>Optima</vt:lpstr>
      <vt:lpstr>Segoe UI Semibold</vt:lpstr>
      <vt:lpstr>Serif12 Beta Rg</vt:lpstr>
      <vt:lpstr>Serif72 Beta Bk</vt:lpstr>
      <vt:lpstr>Serif72 Beta Rg</vt:lpstr>
      <vt:lpstr>Znikomit</vt:lpstr>
      <vt:lpstr>Office Theme</vt:lpstr>
      <vt:lpstr>PowerPoint Presentation</vt:lpstr>
      <vt:lpstr>PowerPoint Presentation</vt:lpstr>
      <vt:lpstr>PowerPoint Presentation</vt:lpstr>
      <vt:lpstr>What does “open source” mean?</vt:lpstr>
      <vt:lpstr> “open source” != downloadable</vt:lpstr>
      <vt:lpstr> “open source” != non-commercial</vt:lpstr>
      <vt:lpstr> “open source” != github</vt:lpstr>
      <vt:lpstr> “open source” != git</vt:lpstr>
      <vt:lpstr>A Brief History of Open Source</vt:lpstr>
      <vt:lpstr>Types of Open Source Projects</vt:lpstr>
      <vt:lpstr>Open Source Roles</vt:lpstr>
      <vt:lpstr>Motivations</vt:lpstr>
      <vt:lpstr>Am I Good Enough?</vt:lpstr>
      <vt:lpstr>Am I Good Enough?  YES!</vt:lpstr>
      <vt:lpstr>PowerPoint Presentation</vt:lpstr>
      <vt:lpstr>Open Source Licensing</vt:lpstr>
      <vt:lpstr>Open Source Licensing</vt:lpstr>
      <vt:lpstr>Where To Find Projects and Issues</vt:lpstr>
      <vt:lpstr>Tools Of The Trade</vt:lpstr>
      <vt:lpstr>What You’ll Need</vt:lpstr>
      <vt:lpstr>Power Tools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Common GitHub Terms</vt:lpstr>
      <vt:lpstr>Common Repository Documents</vt:lpstr>
      <vt:lpstr>Let’s do some  open source!</vt:lpstr>
      <vt:lpstr>…and speaking of open source</vt:lpstr>
      <vt:lpstr>Thanks.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Keane Angle</dc:creator>
  <cp:lastModifiedBy>Dave Glick</cp:lastModifiedBy>
  <cp:revision>423</cp:revision>
  <dcterms:created xsi:type="dcterms:W3CDTF">2012-09-24T15:23:13Z</dcterms:created>
  <dcterms:modified xsi:type="dcterms:W3CDTF">2016-04-29T18:35:34Z</dcterms:modified>
</cp:coreProperties>
</file>